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2"/>
  </p:sldMasterIdLst>
  <p:notesMasterIdLst>
    <p:notesMasterId r:id="rId32"/>
  </p:notesMasterIdLst>
  <p:handoutMasterIdLst>
    <p:handoutMasterId r:id="rId33"/>
  </p:handoutMasterIdLst>
  <p:sldIdLst>
    <p:sldId id="260" r:id="rId13"/>
    <p:sldId id="257" r:id="rId14"/>
    <p:sldId id="261" r:id="rId15"/>
    <p:sldId id="263" r:id="rId16"/>
    <p:sldId id="262" r:id="rId17"/>
    <p:sldId id="274" r:id="rId18"/>
    <p:sldId id="265" r:id="rId19"/>
    <p:sldId id="275" r:id="rId20"/>
    <p:sldId id="277" r:id="rId21"/>
    <p:sldId id="266" r:id="rId22"/>
    <p:sldId id="267" r:id="rId23"/>
    <p:sldId id="268" r:id="rId24"/>
    <p:sldId id="269" r:id="rId25"/>
    <p:sldId id="270" r:id="rId26"/>
    <p:sldId id="271" r:id="rId27"/>
    <p:sldId id="264" r:id="rId28"/>
    <p:sldId id="272" r:id="rId29"/>
    <p:sldId id="276" r:id="rId30"/>
    <p:sldId id="273" r:id="rId31"/>
  </p:sldIdLst>
  <p:sldSz cx="12190413" cy="6858000"/>
  <p:notesSz cx="6858000" cy="9144000"/>
  <p:custDataLst>
    <p:tags r:id="rId34"/>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90000"/>
    <a:srgbClr val="000000"/>
    <a:srgbClr val="FFCC00"/>
    <a:srgbClr val="FF6600"/>
    <a:srgbClr val="FF0000"/>
    <a:srgbClr val="FF0099"/>
    <a:srgbClr val="CC3399"/>
    <a:srgbClr val="660066"/>
    <a:srgbClr val="66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6139D8-AE56-41A7-8B32-3946FB577A6B}" v="1972" dt="2022-10-14T07:54:12.746"/>
    <p1510:client id="{C74B795D-9AAB-4387-84EC-C6DFA5812F8C}" v="317" dt="2022-10-14T07:53:21.293"/>
    <p1510:client id="{DF4F1E19-AAE0-485F-B589-0492ACFCB616}" v="28" vWet="29" dt="2022-10-14T07:34:56.3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85" d="100"/>
          <a:sy n="85" d="100"/>
        </p:scale>
        <p:origin x="562" y="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microsoft.com/office/2015/10/relationships/revisionInfo" Target="revisionInfo.xml"/><Relationship Id="rId21" Type="http://schemas.openxmlformats.org/officeDocument/2006/relationships/slide" Target="slides/slide9.xml"/><Relationship Id="rId34" Type="http://schemas.openxmlformats.org/officeDocument/2006/relationships/tags" Target="tags/tag1.xml"/><Relationship Id="rId7" Type="http://schemas.openxmlformats.org/officeDocument/2006/relationships/customXml" Target="../customXml/item7.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12.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viewProps" Target="viewProps.xml"/><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slide" Target="slides/slide19.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presProps" Target="presProps.xml"/><Relationship Id="rId8" Type="http://schemas.openxmlformats.org/officeDocument/2006/relationships/customXml" Target="../customXml/item8.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0C2C18-6C29-48A6-AF12-E90FDB74FF0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it-IT"/>
        </a:p>
      </dgm:t>
    </dgm:pt>
    <dgm:pt modelId="{BBF33ADA-5A5F-4708-91D1-F0838245052C}">
      <dgm:prSet phldrT="[Text]" phldr="0" custT="1"/>
      <dgm:spPr/>
      <dgm:t>
        <a:bodyPr/>
        <a:lstStyle/>
        <a:p>
          <a:pPr rtl="0"/>
          <a:r>
            <a:rPr lang="it-IT" sz="1800" b="0" i="0" dirty="0"/>
            <a:t>In KS-DFT </a:t>
          </a:r>
          <a:r>
            <a:rPr lang="it-IT" sz="1800" b="0" i="0" dirty="0" err="1"/>
            <a:t>there</a:t>
          </a:r>
          <a:r>
            <a:rPr lang="it-IT" sz="1800" b="0" i="0" dirty="0"/>
            <a:t> </a:t>
          </a:r>
          <a:r>
            <a:rPr lang="it-IT" sz="1800" b="0" i="0" dirty="0" err="1"/>
            <a:t>exists</a:t>
          </a:r>
          <a:r>
            <a:rPr lang="it-IT" sz="1800" b="0" i="0" dirty="0"/>
            <a:t> a </a:t>
          </a:r>
          <a:r>
            <a:rPr lang="it-IT" sz="1800" b="0" i="0" dirty="0" err="1"/>
            <a:t>vast</a:t>
          </a:r>
          <a:r>
            <a:rPr lang="it-IT" sz="1800" b="0" i="0" dirty="0"/>
            <a:t> </a:t>
          </a:r>
          <a:r>
            <a:rPr lang="it-IT" sz="1800" b="0" i="0" dirty="0" err="1"/>
            <a:t>amount</a:t>
          </a:r>
          <a:r>
            <a:rPr lang="it-IT" sz="1800" b="0" i="0" dirty="0"/>
            <a:t> of Exchange-</a:t>
          </a:r>
          <a:r>
            <a:rPr lang="it-IT" sz="1800" b="0" i="0" dirty="0" err="1"/>
            <a:t>Correlation</a:t>
          </a:r>
          <a:r>
            <a:rPr lang="it-IT" sz="1800" b="0" i="0" dirty="0"/>
            <a:t> </a:t>
          </a:r>
          <a:r>
            <a:rPr lang="it-IT" sz="1800" b="0" i="0" dirty="0" err="1"/>
            <a:t>approximations</a:t>
          </a:r>
          <a:endParaRPr lang="it-IT" sz="1800" dirty="0"/>
        </a:p>
      </dgm:t>
    </dgm:pt>
    <dgm:pt modelId="{9B8BBCC4-8E0D-483D-A3EF-5DEC227DD1E9}" type="parTrans" cxnId="{3D90751D-47C5-41A2-B0A9-4B5A021C1366}">
      <dgm:prSet/>
      <dgm:spPr/>
      <dgm:t>
        <a:bodyPr/>
        <a:lstStyle/>
        <a:p>
          <a:endParaRPr lang="it-IT"/>
        </a:p>
      </dgm:t>
    </dgm:pt>
    <dgm:pt modelId="{09DECCCB-1B36-4511-94FA-2A824A9D1F46}" type="sibTrans" cxnId="{3D90751D-47C5-41A2-B0A9-4B5A021C1366}">
      <dgm:prSet/>
      <dgm:spPr/>
      <dgm:t>
        <a:bodyPr/>
        <a:lstStyle/>
        <a:p>
          <a:endParaRPr lang="it-IT"/>
        </a:p>
      </dgm:t>
    </dgm:pt>
    <dgm:pt modelId="{5539A061-AD48-42EE-80D8-91B78B58AEAC}">
      <dgm:prSet phldrT="[Text]" custT="1"/>
      <dgm:spPr/>
      <dgm:t>
        <a:bodyPr/>
        <a:lstStyle/>
        <a:p>
          <a:pPr>
            <a:buFont typeface="Arial" panose="020B0604020202020204" pitchFamily="34" charset="0"/>
            <a:buChar char="•"/>
          </a:pPr>
          <a:r>
            <a:rPr lang="it-IT" sz="1800" b="0" i="0" dirty="0" err="1"/>
            <a:t>Error</a:t>
          </a:r>
          <a:r>
            <a:rPr lang="it-IT" sz="1800" b="0" i="0" dirty="0"/>
            <a:t> Analysis for a </a:t>
          </a:r>
          <a:r>
            <a:rPr lang="it-IT" sz="1800" b="0" i="0" dirty="0" err="1"/>
            <a:t>better</a:t>
          </a:r>
          <a:r>
            <a:rPr lang="it-IT" sz="1800" b="0" i="0" dirty="0"/>
            <a:t> future model </a:t>
          </a:r>
          <a:r>
            <a:rPr lang="it-IT" sz="1800" b="0" i="0" dirty="0" err="1"/>
            <a:t>approach</a:t>
          </a:r>
          <a:endParaRPr lang="it-IT" sz="1800" dirty="0"/>
        </a:p>
      </dgm:t>
    </dgm:pt>
    <dgm:pt modelId="{D79CFCD8-D062-4BD1-BA96-8033DC6E9BE7}" type="parTrans" cxnId="{09B214C5-B26B-4B30-9789-9E7BA7004611}">
      <dgm:prSet/>
      <dgm:spPr/>
      <dgm:t>
        <a:bodyPr/>
        <a:lstStyle/>
        <a:p>
          <a:endParaRPr lang="it-IT"/>
        </a:p>
      </dgm:t>
    </dgm:pt>
    <dgm:pt modelId="{990F48B0-4424-4EA2-99E0-B1836ABA5B6E}" type="sibTrans" cxnId="{09B214C5-B26B-4B30-9789-9E7BA7004611}">
      <dgm:prSet/>
      <dgm:spPr/>
      <dgm:t>
        <a:bodyPr/>
        <a:lstStyle/>
        <a:p>
          <a:endParaRPr lang="it-IT"/>
        </a:p>
      </dgm:t>
    </dgm:pt>
    <dgm:pt modelId="{EE9A0086-FC2C-4E18-9120-81577F8A2D2A}">
      <dgm:prSet phldrT="[Text]" phldr="0" custT="1"/>
      <dgm:spPr/>
      <dgm:t>
        <a:bodyPr/>
        <a:lstStyle/>
        <a:p>
          <a:pPr rtl="0">
            <a:buFont typeface="Arial" panose="020B0604020202020204" pitchFamily="34" charset="0"/>
            <a:buChar char="•"/>
          </a:pPr>
          <a:r>
            <a:rPr lang="it-IT" sz="1800" b="0" i="0" dirty="0" err="1"/>
            <a:t>Normal</a:t>
          </a:r>
          <a:r>
            <a:rPr lang="it-IT" sz="1800" b="0" i="0" dirty="0"/>
            <a:t> vs. </a:t>
          </a:r>
          <a:r>
            <a:rPr lang="it-IT" sz="1800" b="0" i="0" dirty="0" err="1"/>
            <a:t>Abnormal</a:t>
          </a:r>
          <a:r>
            <a:rPr lang="it-IT" sz="1800" b="0" i="0" dirty="0"/>
            <a:t> systems</a:t>
          </a:r>
          <a:endParaRPr lang="it-IT" sz="1800" dirty="0"/>
        </a:p>
      </dgm:t>
    </dgm:pt>
    <dgm:pt modelId="{4037A12D-ADE2-4C18-8D14-37B491E8F1C7}" type="parTrans" cxnId="{0CD6B144-66C0-4516-A42B-E8DC7604DF85}">
      <dgm:prSet/>
      <dgm:spPr/>
      <dgm:t>
        <a:bodyPr/>
        <a:lstStyle/>
        <a:p>
          <a:endParaRPr lang="it-IT"/>
        </a:p>
      </dgm:t>
    </dgm:pt>
    <dgm:pt modelId="{788848E6-86E6-485B-86EB-E8829B3003D9}" type="sibTrans" cxnId="{0CD6B144-66C0-4516-A42B-E8DC7604DF85}">
      <dgm:prSet/>
      <dgm:spPr/>
      <dgm:t>
        <a:bodyPr/>
        <a:lstStyle/>
        <a:p>
          <a:endParaRPr lang="it-IT"/>
        </a:p>
      </dgm:t>
    </dgm:pt>
    <dgm:pt modelId="{D4C12BC7-2EDC-4507-906C-009041C773A5}" type="pres">
      <dgm:prSet presAssocID="{C60C2C18-6C29-48A6-AF12-E90FDB74FF02}" presName="Name0" presStyleCnt="0">
        <dgm:presLayoutVars>
          <dgm:chMax val="7"/>
          <dgm:chPref val="7"/>
          <dgm:dir/>
        </dgm:presLayoutVars>
      </dgm:prSet>
      <dgm:spPr/>
    </dgm:pt>
    <dgm:pt modelId="{CAB3895B-2A04-4651-898E-92DDFBDB1AED}" type="pres">
      <dgm:prSet presAssocID="{C60C2C18-6C29-48A6-AF12-E90FDB74FF02}" presName="Name1" presStyleCnt="0"/>
      <dgm:spPr/>
    </dgm:pt>
    <dgm:pt modelId="{9F9629D3-067B-44C9-B930-1BF717FEF49C}" type="pres">
      <dgm:prSet presAssocID="{C60C2C18-6C29-48A6-AF12-E90FDB74FF02}" presName="cycle" presStyleCnt="0"/>
      <dgm:spPr/>
    </dgm:pt>
    <dgm:pt modelId="{2CE27352-1A78-4E45-A22B-A5405364E926}" type="pres">
      <dgm:prSet presAssocID="{C60C2C18-6C29-48A6-AF12-E90FDB74FF02}" presName="srcNode" presStyleLbl="node1" presStyleIdx="0" presStyleCnt="3"/>
      <dgm:spPr/>
    </dgm:pt>
    <dgm:pt modelId="{15FA483B-F080-4F44-9F51-3EF6719A25D0}" type="pres">
      <dgm:prSet presAssocID="{C60C2C18-6C29-48A6-AF12-E90FDB74FF02}" presName="conn" presStyleLbl="parChTrans1D2" presStyleIdx="0" presStyleCnt="1"/>
      <dgm:spPr/>
    </dgm:pt>
    <dgm:pt modelId="{A86B5174-13B0-402F-995D-A212FE7DBC7E}" type="pres">
      <dgm:prSet presAssocID="{C60C2C18-6C29-48A6-AF12-E90FDB74FF02}" presName="extraNode" presStyleLbl="node1" presStyleIdx="0" presStyleCnt="3"/>
      <dgm:spPr/>
    </dgm:pt>
    <dgm:pt modelId="{8C60CE90-CB7F-4411-83B4-CD29F245F1C6}" type="pres">
      <dgm:prSet presAssocID="{C60C2C18-6C29-48A6-AF12-E90FDB74FF02}" presName="dstNode" presStyleLbl="node1" presStyleIdx="0" presStyleCnt="3"/>
      <dgm:spPr/>
    </dgm:pt>
    <dgm:pt modelId="{5A1B426C-7EE9-46E7-AB15-E67F833E5995}" type="pres">
      <dgm:prSet presAssocID="{BBF33ADA-5A5F-4708-91D1-F0838245052C}" presName="text_1" presStyleLbl="node1" presStyleIdx="0" presStyleCnt="3">
        <dgm:presLayoutVars>
          <dgm:bulletEnabled val="1"/>
        </dgm:presLayoutVars>
      </dgm:prSet>
      <dgm:spPr/>
    </dgm:pt>
    <dgm:pt modelId="{159E0C4A-C1EB-4AAF-8041-ACA4067AC6F2}" type="pres">
      <dgm:prSet presAssocID="{BBF33ADA-5A5F-4708-91D1-F0838245052C}" presName="accent_1" presStyleCnt="0"/>
      <dgm:spPr/>
    </dgm:pt>
    <dgm:pt modelId="{FE4208FD-656D-4A5F-A1A9-1A7A2139985B}" type="pres">
      <dgm:prSet presAssocID="{BBF33ADA-5A5F-4708-91D1-F0838245052C}" presName="accentRepeatNode" presStyleLbl="solidFgAcc1" presStyleIdx="0" presStyleCnt="3"/>
      <dgm:spPr/>
    </dgm:pt>
    <dgm:pt modelId="{01FD1032-6A51-4BD9-82E9-AE939E321B4A}" type="pres">
      <dgm:prSet presAssocID="{5539A061-AD48-42EE-80D8-91B78B58AEAC}" presName="text_2" presStyleLbl="node1" presStyleIdx="1" presStyleCnt="3" custLinFactNeighborX="-696" custLinFactNeighborY="-641">
        <dgm:presLayoutVars>
          <dgm:bulletEnabled val="1"/>
        </dgm:presLayoutVars>
      </dgm:prSet>
      <dgm:spPr/>
    </dgm:pt>
    <dgm:pt modelId="{E14E41C9-9D93-4754-BAAA-007F64EED80E}" type="pres">
      <dgm:prSet presAssocID="{5539A061-AD48-42EE-80D8-91B78B58AEAC}" presName="accent_2" presStyleCnt="0"/>
      <dgm:spPr/>
    </dgm:pt>
    <dgm:pt modelId="{E25FF1A5-A4A6-4DEF-B900-8AE0769BCB61}" type="pres">
      <dgm:prSet presAssocID="{5539A061-AD48-42EE-80D8-91B78B58AEAC}" presName="accentRepeatNode" presStyleLbl="solidFgAcc1" presStyleIdx="1" presStyleCnt="3"/>
      <dgm:spPr/>
    </dgm:pt>
    <dgm:pt modelId="{D36371E0-6197-4C91-BB49-C7FD31096602}" type="pres">
      <dgm:prSet presAssocID="{EE9A0086-FC2C-4E18-9120-81577F8A2D2A}" presName="text_3" presStyleLbl="node1" presStyleIdx="2" presStyleCnt="3">
        <dgm:presLayoutVars>
          <dgm:bulletEnabled val="1"/>
        </dgm:presLayoutVars>
      </dgm:prSet>
      <dgm:spPr/>
    </dgm:pt>
    <dgm:pt modelId="{98079089-3953-46A9-919B-C4F8D515318B}" type="pres">
      <dgm:prSet presAssocID="{EE9A0086-FC2C-4E18-9120-81577F8A2D2A}" presName="accent_3" presStyleCnt="0"/>
      <dgm:spPr/>
    </dgm:pt>
    <dgm:pt modelId="{E115F84E-25F8-47B3-8F70-A282F77C6740}" type="pres">
      <dgm:prSet presAssocID="{EE9A0086-FC2C-4E18-9120-81577F8A2D2A}" presName="accentRepeatNode" presStyleLbl="solidFgAcc1" presStyleIdx="2" presStyleCnt="3"/>
      <dgm:spPr/>
    </dgm:pt>
  </dgm:ptLst>
  <dgm:cxnLst>
    <dgm:cxn modelId="{0C2D9C07-31BE-40C9-A9BF-8377A2E356D8}" type="presOf" srcId="{09DECCCB-1B36-4511-94FA-2A824A9D1F46}" destId="{15FA483B-F080-4F44-9F51-3EF6719A25D0}" srcOrd="0" destOrd="0" presId="urn:microsoft.com/office/officeart/2008/layout/VerticalCurvedList"/>
    <dgm:cxn modelId="{39E0260B-A4A7-48FF-AD4C-96878ED67F15}" type="presOf" srcId="{EE9A0086-FC2C-4E18-9120-81577F8A2D2A}" destId="{D36371E0-6197-4C91-BB49-C7FD31096602}" srcOrd="0" destOrd="0" presId="urn:microsoft.com/office/officeart/2008/layout/VerticalCurvedList"/>
    <dgm:cxn modelId="{3D90751D-47C5-41A2-B0A9-4B5A021C1366}" srcId="{C60C2C18-6C29-48A6-AF12-E90FDB74FF02}" destId="{BBF33ADA-5A5F-4708-91D1-F0838245052C}" srcOrd="0" destOrd="0" parTransId="{9B8BBCC4-8E0D-483D-A3EF-5DEC227DD1E9}" sibTransId="{09DECCCB-1B36-4511-94FA-2A824A9D1F46}"/>
    <dgm:cxn modelId="{A9D5902D-38E6-4BC6-8BA7-5C67AC8AF260}" type="presOf" srcId="{5539A061-AD48-42EE-80D8-91B78B58AEAC}" destId="{01FD1032-6A51-4BD9-82E9-AE939E321B4A}" srcOrd="0" destOrd="0" presId="urn:microsoft.com/office/officeart/2008/layout/VerticalCurvedList"/>
    <dgm:cxn modelId="{0F2F4D35-B37B-420E-816A-A0F93BA190F8}" type="presOf" srcId="{C60C2C18-6C29-48A6-AF12-E90FDB74FF02}" destId="{D4C12BC7-2EDC-4507-906C-009041C773A5}" srcOrd="0" destOrd="0" presId="urn:microsoft.com/office/officeart/2008/layout/VerticalCurvedList"/>
    <dgm:cxn modelId="{0CD6B144-66C0-4516-A42B-E8DC7604DF85}" srcId="{C60C2C18-6C29-48A6-AF12-E90FDB74FF02}" destId="{EE9A0086-FC2C-4E18-9120-81577F8A2D2A}" srcOrd="2" destOrd="0" parTransId="{4037A12D-ADE2-4C18-8D14-37B491E8F1C7}" sibTransId="{788848E6-86E6-485B-86EB-E8829B3003D9}"/>
    <dgm:cxn modelId="{09B214C5-B26B-4B30-9789-9E7BA7004611}" srcId="{C60C2C18-6C29-48A6-AF12-E90FDB74FF02}" destId="{5539A061-AD48-42EE-80D8-91B78B58AEAC}" srcOrd="1" destOrd="0" parTransId="{D79CFCD8-D062-4BD1-BA96-8033DC6E9BE7}" sibTransId="{990F48B0-4424-4EA2-99E0-B1836ABA5B6E}"/>
    <dgm:cxn modelId="{F23C18CE-0138-44E7-A2E0-4AA6530A16DF}" type="presOf" srcId="{BBF33ADA-5A5F-4708-91D1-F0838245052C}" destId="{5A1B426C-7EE9-46E7-AB15-E67F833E5995}" srcOrd="0" destOrd="0" presId="urn:microsoft.com/office/officeart/2008/layout/VerticalCurvedList"/>
    <dgm:cxn modelId="{F121866E-56D8-45EC-9BFD-43E1436EE94E}" type="presParOf" srcId="{D4C12BC7-2EDC-4507-906C-009041C773A5}" destId="{CAB3895B-2A04-4651-898E-92DDFBDB1AED}" srcOrd="0" destOrd="0" presId="urn:microsoft.com/office/officeart/2008/layout/VerticalCurvedList"/>
    <dgm:cxn modelId="{CF94834B-2B89-49DD-ABBC-5F927BF2F8E7}" type="presParOf" srcId="{CAB3895B-2A04-4651-898E-92DDFBDB1AED}" destId="{9F9629D3-067B-44C9-B930-1BF717FEF49C}" srcOrd="0" destOrd="0" presId="urn:microsoft.com/office/officeart/2008/layout/VerticalCurvedList"/>
    <dgm:cxn modelId="{D114EB6C-BE89-49D4-AB3B-196F736A3DCB}" type="presParOf" srcId="{9F9629D3-067B-44C9-B930-1BF717FEF49C}" destId="{2CE27352-1A78-4E45-A22B-A5405364E926}" srcOrd="0" destOrd="0" presId="urn:microsoft.com/office/officeart/2008/layout/VerticalCurvedList"/>
    <dgm:cxn modelId="{2FC2FE26-B410-45F6-9295-4091AC96ED10}" type="presParOf" srcId="{9F9629D3-067B-44C9-B930-1BF717FEF49C}" destId="{15FA483B-F080-4F44-9F51-3EF6719A25D0}" srcOrd="1" destOrd="0" presId="urn:microsoft.com/office/officeart/2008/layout/VerticalCurvedList"/>
    <dgm:cxn modelId="{7F492B42-0FD3-45DA-9B38-75D866C514ED}" type="presParOf" srcId="{9F9629D3-067B-44C9-B930-1BF717FEF49C}" destId="{A86B5174-13B0-402F-995D-A212FE7DBC7E}" srcOrd="2" destOrd="0" presId="urn:microsoft.com/office/officeart/2008/layout/VerticalCurvedList"/>
    <dgm:cxn modelId="{B46565F7-076E-4CC1-A5AA-62EEFEEE1EEA}" type="presParOf" srcId="{9F9629D3-067B-44C9-B930-1BF717FEF49C}" destId="{8C60CE90-CB7F-4411-83B4-CD29F245F1C6}" srcOrd="3" destOrd="0" presId="urn:microsoft.com/office/officeart/2008/layout/VerticalCurvedList"/>
    <dgm:cxn modelId="{A9332F2B-E6F4-4517-962C-118089BEA79B}" type="presParOf" srcId="{CAB3895B-2A04-4651-898E-92DDFBDB1AED}" destId="{5A1B426C-7EE9-46E7-AB15-E67F833E5995}" srcOrd="1" destOrd="0" presId="urn:microsoft.com/office/officeart/2008/layout/VerticalCurvedList"/>
    <dgm:cxn modelId="{89C04C54-98F5-4F3F-AB5F-3D888C98CB39}" type="presParOf" srcId="{CAB3895B-2A04-4651-898E-92DDFBDB1AED}" destId="{159E0C4A-C1EB-4AAF-8041-ACA4067AC6F2}" srcOrd="2" destOrd="0" presId="urn:microsoft.com/office/officeart/2008/layout/VerticalCurvedList"/>
    <dgm:cxn modelId="{5C9B5028-B400-490F-BC1B-E7982DD226B7}" type="presParOf" srcId="{159E0C4A-C1EB-4AAF-8041-ACA4067AC6F2}" destId="{FE4208FD-656D-4A5F-A1A9-1A7A2139985B}" srcOrd="0" destOrd="0" presId="urn:microsoft.com/office/officeart/2008/layout/VerticalCurvedList"/>
    <dgm:cxn modelId="{C39710E8-7DFB-44D9-BFD3-CBC37183FFEF}" type="presParOf" srcId="{CAB3895B-2A04-4651-898E-92DDFBDB1AED}" destId="{01FD1032-6A51-4BD9-82E9-AE939E321B4A}" srcOrd="3" destOrd="0" presId="urn:microsoft.com/office/officeart/2008/layout/VerticalCurvedList"/>
    <dgm:cxn modelId="{BF88D810-12B7-4344-8C06-87AE9DE875CE}" type="presParOf" srcId="{CAB3895B-2A04-4651-898E-92DDFBDB1AED}" destId="{E14E41C9-9D93-4754-BAAA-007F64EED80E}" srcOrd="4" destOrd="0" presId="urn:microsoft.com/office/officeart/2008/layout/VerticalCurvedList"/>
    <dgm:cxn modelId="{ADA8307A-2C2A-410F-A9D1-AB7E0709D00D}" type="presParOf" srcId="{E14E41C9-9D93-4754-BAAA-007F64EED80E}" destId="{E25FF1A5-A4A6-4DEF-B900-8AE0769BCB61}" srcOrd="0" destOrd="0" presId="urn:microsoft.com/office/officeart/2008/layout/VerticalCurvedList"/>
    <dgm:cxn modelId="{0D431476-0429-4B6B-8E2B-6A89F301897C}" type="presParOf" srcId="{CAB3895B-2A04-4651-898E-92DDFBDB1AED}" destId="{D36371E0-6197-4C91-BB49-C7FD31096602}" srcOrd="5" destOrd="0" presId="urn:microsoft.com/office/officeart/2008/layout/VerticalCurvedList"/>
    <dgm:cxn modelId="{E7EBC2E1-8CA7-4FE0-AE36-CD145CB25B5C}" type="presParOf" srcId="{CAB3895B-2A04-4651-898E-92DDFBDB1AED}" destId="{98079089-3953-46A9-919B-C4F8D515318B}" srcOrd="6" destOrd="0" presId="urn:microsoft.com/office/officeart/2008/layout/VerticalCurvedList"/>
    <dgm:cxn modelId="{0C70CBEA-BBC2-4DB8-9675-0AA67A03C669}" type="presParOf" srcId="{98079089-3953-46A9-919B-C4F8D515318B}" destId="{E115F84E-25F8-47B3-8F70-A282F77C6740}"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2BD58-CECD-481A-84FC-BDCE2787173C}"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GB"/>
        </a:p>
      </dgm:t>
    </dgm:pt>
    <dgm:pt modelId="{72230A98-B988-413D-861F-3E0623B36D3B}">
      <dgm:prSet phldrT="[Text]" custT="1">
        <dgm:style>
          <a:lnRef idx="2">
            <a:schemeClr val="accent1"/>
          </a:lnRef>
          <a:fillRef idx="1">
            <a:schemeClr val="lt1"/>
          </a:fillRef>
          <a:effectRef idx="0">
            <a:schemeClr val="accent1"/>
          </a:effectRef>
          <a:fontRef idx="minor">
            <a:schemeClr val="dk1"/>
          </a:fontRef>
        </dgm:style>
      </dgm:prSet>
      <dgm:spPr/>
      <dgm:t>
        <a:bodyPr/>
        <a:lstStyle/>
        <a:p>
          <a:pPr algn="ctr"/>
          <a:endParaRPr lang="en-GB" sz="3200" b="1"/>
        </a:p>
      </dgm:t>
    </dgm:pt>
    <dgm:pt modelId="{A4FDEB20-EA6C-4E40-85FB-80E89ACC53FB}" type="parTrans" cxnId="{7BBEF34B-CF2E-433D-B084-3027018F2F44}">
      <dgm:prSet/>
      <dgm:spPr/>
      <dgm:t>
        <a:bodyPr/>
        <a:lstStyle/>
        <a:p>
          <a:endParaRPr lang="en-GB"/>
        </a:p>
      </dgm:t>
    </dgm:pt>
    <dgm:pt modelId="{60913DD1-B75B-4CF3-B32F-D6928F913B13}" type="sibTrans" cxnId="{7BBEF34B-CF2E-433D-B084-3027018F2F44}">
      <dgm:prSet/>
      <dgm:spPr/>
      <dgm:t>
        <a:bodyPr/>
        <a:lstStyle/>
        <a:p>
          <a:endParaRPr lang="en-GB"/>
        </a:p>
      </dgm:t>
    </dgm:pt>
    <dgm:pt modelId="{6FD51E01-A111-4125-A095-697AB66265EA}">
      <dgm:prSet phldrT="[Text]" custT="1">
        <dgm:style>
          <a:lnRef idx="2">
            <a:schemeClr val="accent1"/>
          </a:lnRef>
          <a:fillRef idx="1">
            <a:schemeClr val="lt1"/>
          </a:fillRef>
          <a:effectRef idx="0">
            <a:schemeClr val="accent1"/>
          </a:effectRef>
          <a:fontRef idx="minor">
            <a:schemeClr val="dk1"/>
          </a:fontRef>
        </dgm:style>
      </dgm:prSet>
      <dgm:spPr/>
      <dgm:t>
        <a:bodyPr/>
        <a:lstStyle/>
        <a:p>
          <a:endParaRPr lang="en-GB" sz="3200" b="1"/>
        </a:p>
      </dgm:t>
    </dgm:pt>
    <dgm:pt modelId="{83B91B67-AB6F-4AE0-BEAB-954D7EC7F747}" type="parTrans" cxnId="{B7C8FB32-FE24-4EAE-B932-5B5B3AB04583}">
      <dgm:prSet/>
      <dgm:spPr/>
      <dgm:t>
        <a:bodyPr/>
        <a:lstStyle/>
        <a:p>
          <a:endParaRPr lang="en-GB"/>
        </a:p>
      </dgm:t>
    </dgm:pt>
    <dgm:pt modelId="{D6052E74-ED0B-43E4-98C7-47CF02A4ED91}" type="sibTrans" cxnId="{B7C8FB32-FE24-4EAE-B932-5B5B3AB04583}">
      <dgm:prSet/>
      <dgm:spPr/>
      <dgm:t>
        <a:bodyPr/>
        <a:lstStyle/>
        <a:p>
          <a:endParaRPr lang="en-GB"/>
        </a:p>
      </dgm:t>
    </dgm:pt>
    <dgm:pt modelId="{ED1B7908-9EA4-409D-8F8F-1746E79092AF}">
      <dgm:prSet phldrT="[Text]" custT="1"/>
      <dgm:spPr/>
      <dgm:t>
        <a:bodyPr/>
        <a:lstStyle/>
        <a:p>
          <a:pPr>
            <a:lnSpc>
              <a:spcPct val="150000"/>
            </a:lnSpc>
            <a:buNone/>
          </a:pPr>
          <a:r>
            <a:rPr lang="en-GB" sz="4000"/>
            <a:t>	    </a:t>
          </a:r>
          <a:r>
            <a:rPr lang="en-GB" sz="3600">
              <a:latin typeface="Arial" panose="020B0604020202020204" pitchFamily="34" charset="0"/>
              <a:cs typeface="Arial" panose="020B0604020202020204" pitchFamily="34" charset="0"/>
            </a:rPr>
            <a:t>Inconsistency</a:t>
          </a:r>
          <a:endParaRPr lang="en-GB" sz="4000">
            <a:latin typeface="Arial" panose="020B0604020202020204" pitchFamily="34" charset="0"/>
            <a:cs typeface="Arial" panose="020B0604020202020204" pitchFamily="34" charset="0"/>
          </a:endParaRPr>
        </a:p>
      </dgm:t>
    </dgm:pt>
    <dgm:pt modelId="{876F5962-F6A9-4023-BC40-BA398B317179}" type="parTrans" cxnId="{9E7F01DC-6971-4F4F-8157-589864AC9628}">
      <dgm:prSet/>
      <dgm:spPr/>
      <dgm:t>
        <a:bodyPr/>
        <a:lstStyle/>
        <a:p>
          <a:endParaRPr lang="en-GB"/>
        </a:p>
      </dgm:t>
    </dgm:pt>
    <dgm:pt modelId="{F6829155-0BFB-4278-B8E0-4E10FEC603AF}" type="sibTrans" cxnId="{9E7F01DC-6971-4F4F-8157-589864AC9628}">
      <dgm:prSet/>
      <dgm:spPr/>
      <dgm:t>
        <a:bodyPr/>
        <a:lstStyle/>
        <a:p>
          <a:endParaRPr lang="en-GB"/>
        </a:p>
      </dgm:t>
    </dgm:pt>
    <dgm:pt modelId="{93D4E8E6-45D2-4799-8B68-023AC25B6928}">
      <dgm:prSet phldrT="[Text]" custT="1"/>
      <dgm:spPr/>
      <dgm:t>
        <a:bodyPr/>
        <a:lstStyle/>
        <a:p>
          <a:pPr>
            <a:lnSpc>
              <a:spcPct val="150000"/>
            </a:lnSpc>
            <a:buNone/>
          </a:pPr>
          <a:r>
            <a:rPr lang="it-IT" sz="4000"/>
            <a:t>    </a:t>
          </a:r>
          <a:r>
            <a:rPr lang="it-IT" sz="3600">
              <a:latin typeface="Arial" panose="020B0604020202020204" pitchFamily="34" charset="0"/>
              <a:cs typeface="Arial" panose="020B0604020202020204" pitchFamily="34" charset="0"/>
            </a:rPr>
            <a:t>Self-</a:t>
          </a:r>
          <a:r>
            <a:rPr lang="it-IT" sz="3600" err="1">
              <a:latin typeface="Arial" panose="020B0604020202020204" pitchFamily="34" charset="0"/>
              <a:cs typeface="Arial" panose="020B0604020202020204" pitchFamily="34" charset="0"/>
            </a:rPr>
            <a:t>Consistency</a:t>
          </a:r>
          <a:endParaRPr lang="en-GB" sz="4400">
            <a:latin typeface="Arial" panose="020B0604020202020204" pitchFamily="34" charset="0"/>
            <a:cs typeface="Arial" panose="020B0604020202020204" pitchFamily="34" charset="0"/>
          </a:endParaRPr>
        </a:p>
      </dgm:t>
    </dgm:pt>
    <dgm:pt modelId="{A0C9EC29-C3B5-43B2-AFB9-BFABD4B154E6}" type="sibTrans" cxnId="{F0DA8AFA-CA3D-4F29-A587-8DBFC550405A}">
      <dgm:prSet/>
      <dgm:spPr/>
      <dgm:t>
        <a:bodyPr/>
        <a:lstStyle/>
        <a:p>
          <a:endParaRPr lang="en-GB"/>
        </a:p>
      </dgm:t>
    </dgm:pt>
    <dgm:pt modelId="{BF5D8A39-4F88-432B-9A20-26C21A67966C}" type="parTrans" cxnId="{F0DA8AFA-CA3D-4F29-A587-8DBFC550405A}">
      <dgm:prSet/>
      <dgm:spPr/>
      <dgm:t>
        <a:bodyPr/>
        <a:lstStyle/>
        <a:p>
          <a:endParaRPr lang="en-GB"/>
        </a:p>
      </dgm:t>
    </dgm:pt>
    <dgm:pt modelId="{B145E743-9535-48D9-A69D-A6BE9E4B3B39}" type="pres">
      <dgm:prSet presAssocID="{1DD2BD58-CECD-481A-84FC-BDCE2787173C}" presName="Name0" presStyleCnt="0">
        <dgm:presLayoutVars>
          <dgm:dir/>
          <dgm:animLvl val="lvl"/>
          <dgm:resizeHandles/>
        </dgm:presLayoutVars>
      </dgm:prSet>
      <dgm:spPr/>
    </dgm:pt>
    <dgm:pt modelId="{B531EAF3-6D15-46CE-958C-A1084C0D326C}" type="pres">
      <dgm:prSet presAssocID="{72230A98-B988-413D-861F-3E0623B36D3B}" presName="linNode" presStyleCnt="0"/>
      <dgm:spPr/>
    </dgm:pt>
    <dgm:pt modelId="{48F1044D-528C-4274-B8A6-00F79F714894}" type="pres">
      <dgm:prSet presAssocID="{72230A98-B988-413D-861F-3E0623B36D3B}" presName="parentShp" presStyleLbl="node1" presStyleIdx="0" presStyleCnt="2" custScaleX="201991" custScaleY="69918">
        <dgm:presLayoutVars>
          <dgm:bulletEnabled val="1"/>
        </dgm:presLayoutVars>
      </dgm:prSet>
      <dgm:spPr/>
    </dgm:pt>
    <dgm:pt modelId="{C87636F8-AE38-4EEB-837D-18A109041F0A}" type="pres">
      <dgm:prSet presAssocID="{72230A98-B988-413D-861F-3E0623B36D3B}" presName="childShp" presStyleLbl="bgAccFollowNode1" presStyleIdx="0" presStyleCnt="2" custScaleX="187424" custScaleY="52443" custLinFactNeighborX="1738" custLinFactNeighborY="986">
        <dgm:presLayoutVars>
          <dgm:bulletEnabled val="1"/>
        </dgm:presLayoutVars>
      </dgm:prSet>
      <dgm:spPr/>
    </dgm:pt>
    <dgm:pt modelId="{19F836A3-FBA2-4C01-9E12-8BE3BE5A73B9}" type="pres">
      <dgm:prSet presAssocID="{60913DD1-B75B-4CF3-B32F-D6928F913B13}" presName="spacing" presStyleCnt="0"/>
      <dgm:spPr/>
    </dgm:pt>
    <dgm:pt modelId="{A44EFD97-8581-4804-B685-7453A132A2CC}" type="pres">
      <dgm:prSet presAssocID="{6FD51E01-A111-4125-A095-697AB66265EA}" presName="linNode" presStyleCnt="0"/>
      <dgm:spPr/>
    </dgm:pt>
    <dgm:pt modelId="{8570396A-1D97-4C6C-A122-1338D4994DCB}" type="pres">
      <dgm:prSet presAssocID="{6FD51E01-A111-4125-A095-697AB66265EA}" presName="parentShp" presStyleLbl="node1" presStyleIdx="1" presStyleCnt="2" custScaleX="106944" custScaleY="78027">
        <dgm:presLayoutVars>
          <dgm:bulletEnabled val="1"/>
        </dgm:presLayoutVars>
      </dgm:prSet>
      <dgm:spPr/>
    </dgm:pt>
    <dgm:pt modelId="{AE27A66C-A2DD-4366-AA9A-8A00E2451D81}" type="pres">
      <dgm:prSet presAssocID="{6FD51E01-A111-4125-A095-697AB66265EA}" presName="childShp" presStyleLbl="bgAccFollowNode1" presStyleIdx="1" presStyleCnt="2" custScaleY="54406">
        <dgm:presLayoutVars>
          <dgm:bulletEnabled val="1"/>
        </dgm:presLayoutVars>
      </dgm:prSet>
      <dgm:spPr/>
    </dgm:pt>
  </dgm:ptLst>
  <dgm:cxnLst>
    <dgm:cxn modelId="{AC303213-0D8D-4CB5-876E-7BDEF2584E2C}" type="presOf" srcId="{1DD2BD58-CECD-481A-84FC-BDCE2787173C}" destId="{B145E743-9535-48D9-A69D-A6BE9E4B3B39}" srcOrd="0" destOrd="0" presId="urn:microsoft.com/office/officeart/2005/8/layout/vList6"/>
    <dgm:cxn modelId="{6C254228-9849-4936-932E-EFFBDADD21E5}" type="presOf" srcId="{72230A98-B988-413D-861F-3E0623B36D3B}" destId="{48F1044D-528C-4274-B8A6-00F79F714894}" srcOrd="0" destOrd="0" presId="urn:microsoft.com/office/officeart/2005/8/layout/vList6"/>
    <dgm:cxn modelId="{61F4FE2D-5B8B-4399-929A-FFE4706C560A}" type="presOf" srcId="{6FD51E01-A111-4125-A095-697AB66265EA}" destId="{8570396A-1D97-4C6C-A122-1338D4994DCB}" srcOrd="0" destOrd="0" presId="urn:microsoft.com/office/officeart/2005/8/layout/vList6"/>
    <dgm:cxn modelId="{0CAC592E-E616-48A6-B967-E462F272503F}" type="presOf" srcId="{93D4E8E6-45D2-4799-8B68-023AC25B6928}" destId="{C87636F8-AE38-4EEB-837D-18A109041F0A}" srcOrd="0" destOrd="0" presId="urn:microsoft.com/office/officeart/2005/8/layout/vList6"/>
    <dgm:cxn modelId="{B7C8FB32-FE24-4EAE-B932-5B5B3AB04583}" srcId="{1DD2BD58-CECD-481A-84FC-BDCE2787173C}" destId="{6FD51E01-A111-4125-A095-697AB66265EA}" srcOrd="1" destOrd="0" parTransId="{83B91B67-AB6F-4AE0-BEAB-954D7EC7F747}" sibTransId="{D6052E74-ED0B-43E4-98C7-47CF02A4ED91}"/>
    <dgm:cxn modelId="{7BBEF34B-CF2E-433D-B084-3027018F2F44}" srcId="{1DD2BD58-CECD-481A-84FC-BDCE2787173C}" destId="{72230A98-B988-413D-861F-3E0623B36D3B}" srcOrd="0" destOrd="0" parTransId="{A4FDEB20-EA6C-4E40-85FB-80E89ACC53FB}" sibTransId="{60913DD1-B75B-4CF3-B32F-D6928F913B13}"/>
    <dgm:cxn modelId="{FBEB2552-8A31-40C5-9160-DA122DD27866}" type="presOf" srcId="{ED1B7908-9EA4-409D-8F8F-1746E79092AF}" destId="{AE27A66C-A2DD-4366-AA9A-8A00E2451D81}" srcOrd="0" destOrd="0" presId="urn:microsoft.com/office/officeart/2005/8/layout/vList6"/>
    <dgm:cxn modelId="{9E7F01DC-6971-4F4F-8157-589864AC9628}" srcId="{6FD51E01-A111-4125-A095-697AB66265EA}" destId="{ED1B7908-9EA4-409D-8F8F-1746E79092AF}" srcOrd="0" destOrd="0" parTransId="{876F5962-F6A9-4023-BC40-BA398B317179}" sibTransId="{F6829155-0BFB-4278-B8E0-4E10FEC603AF}"/>
    <dgm:cxn modelId="{F0DA8AFA-CA3D-4F29-A587-8DBFC550405A}" srcId="{72230A98-B988-413D-861F-3E0623B36D3B}" destId="{93D4E8E6-45D2-4799-8B68-023AC25B6928}" srcOrd="0" destOrd="0" parTransId="{BF5D8A39-4F88-432B-9A20-26C21A67966C}" sibTransId="{A0C9EC29-C3B5-43B2-AFB9-BFABD4B154E6}"/>
    <dgm:cxn modelId="{1B74452F-7153-4561-8647-34B72E1FE99F}" type="presParOf" srcId="{B145E743-9535-48D9-A69D-A6BE9E4B3B39}" destId="{B531EAF3-6D15-46CE-958C-A1084C0D326C}" srcOrd="0" destOrd="0" presId="urn:microsoft.com/office/officeart/2005/8/layout/vList6"/>
    <dgm:cxn modelId="{B4499C8A-F05A-4D7B-A7E6-78328FD3E28D}" type="presParOf" srcId="{B531EAF3-6D15-46CE-958C-A1084C0D326C}" destId="{48F1044D-528C-4274-B8A6-00F79F714894}" srcOrd="0" destOrd="0" presId="urn:microsoft.com/office/officeart/2005/8/layout/vList6"/>
    <dgm:cxn modelId="{9C62751D-B4D6-4E93-A6B8-B78021AF4A22}" type="presParOf" srcId="{B531EAF3-6D15-46CE-958C-A1084C0D326C}" destId="{C87636F8-AE38-4EEB-837D-18A109041F0A}" srcOrd="1" destOrd="0" presId="urn:microsoft.com/office/officeart/2005/8/layout/vList6"/>
    <dgm:cxn modelId="{0C9E879A-108D-47CB-8EBA-4839D2650C4B}" type="presParOf" srcId="{B145E743-9535-48D9-A69D-A6BE9E4B3B39}" destId="{19F836A3-FBA2-4C01-9E12-8BE3BE5A73B9}" srcOrd="1" destOrd="0" presId="urn:microsoft.com/office/officeart/2005/8/layout/vList6"/>
    <dgm:cxn modelId="{5AC29AF8-E816-4391-99E4-085E3271FDBC}" type="presParOf" srcId="{B145E743-9535-48D9-A69D-A6BE9E4B3B39}" destId="{A44EFD97-8581-4804-B685-7453A132A2CC}" srcOrd="2" destOrd="0" presId="urn:microsoft.com/office/officeart/2005/8/layout/vList6"/>
    <dgm:cxn modelId="{06D53ED7-4C45-4EF2-8A3A-6BAE7B7A3A50}" type="presParOf" srcId="{A44EFD97-8581-4804-B685-7453A132A2CC}" destId="{8570396A-1D97-4C6C-A122-1338D4994DCB}" srcOrd="0" destOrd="0" presId="urn:microsoft.com/office/officeart/2005/8/layout/vList6"/>
    <dgm:cxn modelId="{AE929D69-D8E7-417A-81DD-5AF90B51BFA2}" type="presParOf" srcId="{A44EFD97-8581-4804-B685-7453A132A2CC}" destId="{AE27A66C-A2DD-4366-AA9A-8A00E2451D81}"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2FEEDE-9A76-4C09-8578-068EFAD496E2}"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GB"/>
        </a:p>
      </dgm:t>
    </dgm:pt>
    <dgm:pt modelId="{4E8CA40F-E2F0-4A67-98D5-9ABB9C443704}">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Previous</a:t>
          </a:r>
          <a:r>
            <a:rPr lang="it-IT"/>
            <a:t> knowledge</a:t>
          </a:r>
          <a:endParaRPr lang="en-GB"/>
        </a:p>
      </dgm:t>
    </dgm:pt>
    <dgm:pt modelId="{42F3A50B-D46C-417D-9C4E-BEB02F0806DF}" type="parTrans" cxnId="{75636401-4387-4EA8-AC47-8181C1A431AE}">
      <dgm:prSet/>
      <dgm:spPr/>
      <dgm:t>
        <a:bodyPr/>
        <a:lstStyle/>
        <a:p>
          <a:endParaRPr lang="en-GB"/>
        </a:p>
      </dgm:t>
    </dgm:pt>
    <dgm:pt modelId="{EA1E1932-1064-4879-BB10-A823BC4F1092}" type="sibTrans" cxnId="{75636401-4387-4EA8-AC47-8181C1A431AE}">
      <dgm:prSet/>
      <dgm:spPr/>
      <dgm:t>
        <a:bodyPr/>
        <a:lstStyle/>
        <a:p>
          <a:endParaRPr lang="en-GB"/>
        </a:p>
      </dgm:t>
    </dgm:pt>
    <dgm:pt modelId="{5E063D08-8E66-47F7-A541-286EC2078339}">
      <dgm:prSet phldrT="[Text]">
        <dgm:style>
          <a:lnRef idx="2">
            <a:schemeClr val="accent1"/>
          </a:lnRef>
          <a:fillRef idx="1">
            <a:schemeClr val="lt1"/>
          </a:fillRef>
          <a:effectRef idx="0">
            <a:schemeClr val="accent1"/>
          </a:effectRef>
          <a:fontRef idx="minor">
            <a:schemeClr val="dk1"/>
          </a:fontRef>
        </dgm:style>
      </dgm:prSet>
      <dgm:spPr/>
      <dgm:t>
        <a:bodyPr/>
        <a:lstStyle/>
        <a:p>
          <a:r>
            <a:rPr lang="it-IT"/>
            <a:t>SFC Loop</a:t>
          </a:r>
          <a:endParaRPr lang="en-GB"/>
        </a:p>
      </dgm:t>
    </dgm:pt>
    <dgm:pt modelId="{004DB059-469F-446C-BA27-BCD7F0AFD249}" type="parTrans" cxnId="{2C59C234-AB2F-446C-91D5-9D8D2F22C446}">
      <dgm:prSet/>
      <dgm:spPr/>
      <dgm:t>
        <a:bodyPr/>
        <a:lstStyle/>
        <a:p>
          <a:endParaRPr lang="en-GB"/>
        </a:p>
      </dgm:t>
    </dgm:pt>
    <dgm:pt modelId="{FB6BF2F2-70F5-434A-9003-F3E0AF6C0DD7}" type="sibTrans" cxnId="{2C59C234-AB2F-446C-91D5-9D8D2F22C446}">
      <dgm:prSet/>
      <dgm:spPr/>
      <dgm:t>
        <a:bodyPr/>
        <a:lstStyle/>
        <a:p>
          <a:endParaRPr lang="en-GB"/>
        </a:p>
      </dgm:t>
    </dgm:pt>
    <dgm:pt modelId="{F4B1D347-FA80-4F93-903B-5CFC5EEC13D3}">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Inconsistency</a:t>
          </a:r>
          <a:endParaRPr lang="en-GB"/>
        </a:p>
      </dgm:t>
    </dgm:pt>
    <dgm:pt modelId="{617096A3-470A-42FD-8FBB-616D908111CC}" type="parTrans" cxnId="{9DA5DDF6-29CE-4CC5-928B-6FB570DD4E7E}">
      <dgm:prSet/>
      <dgm:spPr/>
      <dgm:t>
        <a:bodyPr/>
        <a:lstStyle/>
        <a:p>
          <a:endParaRPr lang="en-GB"/>
        </a:p>
      </dgm:t>
    </dgm:pt>
    <dgm:pt modelId="{201AE6FA-BC9C-4851-BE31-A5822F20687A}" type="sibTrans" cxnId="{9DA5DDF6-29CE-4CC5-928B-6FB570DD4E7E}">
      <dgm:prSet/>
      <dgm:spPr/>
      <dgm:t>
        <a:bodyPr/>
        <a:lstStyle/>
        <a:p>
          <a:endParaRPr lang="en-GB"/>
        </a:p>
      </dgm:t>
    </dgm:pt>
    <dgm:pt modelId="{BCF1C3C5-A1D6-434C-8510-8F2AF0E85757}" type="pres">
      <dgm:prSet presAssocID="{AA2FEEDE-9A76-4C09-8578-068EFAD496E2}" presName="rootnode" presStyleCnt="0">
        <dgm:presLayoutVars>
          <dgm:chMax/>
          <dgm:chPref/>
          <dgm:dir/>
          <dgm:animLvl val="lvl"/>
        </dgm:presLayoutVars>
      </dgm:prSet>
      <dgm:spPr/>
    </dgm:pt>
    <dgm:pt modelId="{45D943E5-400F-4061-955F-4C4BADD092AD}" type="pres">
      <dgm:prSet presAssocID="{4E8CA40F-E2F0-4A67-98D5-9ABB9C443704}" presName="composite" presStyleCnt="0"/>
      <dgm:spPr/>
    </dgm:pt>
    <dgm:pt modelId="{D18CE775-EAAB-4CD1-AE6E-D938FB1996DD}" type="pres">
      <dgm:prSet presAssocID="{4E8CA40F-E2F0-4A67-98D5-9ABB9C443704}" presName="bentUpArrow1" presStyleLbl="alignImgPlace1" presStyleIdx="0" presStyleCnt="2" custLinFactNeighborX="2503" custLinFactNeighborY="2945"/>
      <dgm:spPr/>
    </dgm:pt>
    <dgm:pt modelId="{71BE8F01-81ED-40F0-8274-C66DA77564D5}" type="pres">
      <dgm:prSet presAssocID="{4E8CA40F-E2F0-4A67-98D5-9ABB9C443704}" presName="ParentText" presStyleLbl="node1" presStyleIdx="0" presStyleCnt="3">
        <dgm:presLayoutVars>
          <dgm:chMax val="1"/>
          <dgm:chPref val="1"/>
          <dgm:bulletEnabled val="1"/>
        </dgm:presLayoutVars>
      </dgm:prSet>
      <dgm:spPr/>
    </dgm:pt>
    <dgm:pt modelId="{25C3F55D-CB4D-4A29-942F-7D237D54DE8F}" type="pres">
      <dgm:prSet presAssocID="{4E8CA40F-E2F0-4A67-98D5-9ABB9C443704}" presName="ChildText" presStyleLbl="revTx" presStyleIdx="0" presStyleCnt="2" custScaleX="204507" custLinFactNeighborX="54447" custLinFactNeighborY="-2241">
        <dgm:presLayoutVars>
          <dgm:chMax val="0"/>
          <dgm:chPref val="0"/>
          <dgm:bulletEnabled val="1"/>
        </dgm:presLayoutVars>
      </dgm:prSet>
      <dgm:spPr/>
    </dgm:pt>
    <dgm:pt modelId="{6AF665FA-F6FC-4675-BC44-0A3452914306}" type="pres">
      <dgm:prSet presAssocID="{EA1E1932-1064-4879-BB10-A823BC4F1092}" presName="sibTrans" presStyleCnt="0"/>
      <dgm:spPr/>
    </dgm:pt>
    <dgm:pt modelId="{BFA26BBA-0A34-4D6F-AE79-15BCB6A78BDA}" type="pres">
      <dgm:prSet presAssocID="{5E063D08-8E66-47F7-A541-286EC2078339}" presName="composite" presStyleCnt="0"/>
      <dgm:spPr/>
    </dgm:pt>
    <dgm:pt modelId="{2286E40A-8C25-4C6F-8B99-D1FF34462B21}" type="pres">
      <dgm:prSet presAssocID="{5E063D08-8E66-47F7-A541-286EC2078339}" presName="bentUpArrow1" presStyleLbl="alignImgPlace1" presStyleIdx="1" presStyleCnt="2" custLinFactNeighborX="-36745" custLinFactNeighborY="4404"/>
      <dgm:spPr/>
    </dgm:pt>
    <dgm:pt modelId="{ECE1ED84-6FE4-4C1A-8CF8-339DF70A0AF3}" type="pres">
      <dgm:prSet presAssocID="{5E063D08-8E66-47F7-A541-286EC2078339}" presName="ParentText" presStyleLbl="node1" presStyleIdx="1" presStyleCnt="3" custLinFactNeighborX="-24850" custLinFactNeighborY="3737">
        <dgm:presLayoutVars>
          <dgm:chMax val="1"/>
          <dgm:chPref val="1"/>
          <dgm:bulletEnabled val="1"/>
        </dgm:presLayoutVars>
      </dgm:prSet>
      <dgm:spPr/>
    </dgm:pt>
    <dgm:pt modelId="{00A6D065-2835-4CD0-B7C1-BF4F79D01EA1}" type="pres">
      <dgm:prSet presAssocID="{5E063D08-8E66-47F7-A541-286EC2078339}" presName="ChildText" presStyleLbl="revTx" presStyleIdx="1" presStyleCnt="2" custScaleX="224247" custLinFactNeighborX="71181" custLinFactNeighborY="-193">
        <dgm:presLayoutVars>
          <dgm:chMax val="0"/>
          <dgm:chPref val="0"/>
          <dgm:bulletEnabled val="1"/>
        </dgm:presLayoutVars>
      </dgm:prSet>
      <dgm:spPr/>
    </dgm:pt>
    <dgm:pt modelId="{295E6942-75EB-40A1-B530-C67BFCEAA3A7}" type="pres">
      <dgm:prSet presAssocID="{FB6BF2F2-70F5-434A-9003-F3E0AF6C0DD7}" presName="sibTrans" presStyleCnt="0"/>
      <dgm:spPr/>
    </dgm:pt>
    <dgm:pt modelId="{AF38B30E-B3A5-41FB-B426-F3DFF25EBA25}" type="pres">
      <dgm:prSet presAssocID="{F4B1D347-FA80-4F93-903B-5CFC5EEC13D3}" presName="composite" presStyleCnt="0"/>
      <dgm:spPr/>
    </dgm:pt>
    <dgm:pt modelId="{D7F5384A-CB1D-449A-A3DA-B90675F6B690}" type="pres">
      <dgm:prSet presAssocID="{F4B1D347-FA80-4F93-903B-5CFC5EEC13D3}" presName="ParentText" presStyleLbl="node1" presStyleIdx="2" presStyleCnt="3" custLinFactNeighborX="-47377" custLinFactNeighborY="4406">
        <dgm:presLayoutVars>
          <dgm:chMax val="1"/>
          <dgm:chPref val="1"/>
          <dgm:bulletEnabled val="1"/>
        </dgm:presLayoutVars>
      </dgm:prSet>
      <dgm:spPr/>
    </dgm:pt>
  </dgm:ptLst>
  <dgm:cxnLst>
    <dgm:cxn modelId="{75636401-4387-4EA8-AC47-8181C1A431AE}" srcId="{AA2FEEDE-9A76-4C09-8578-068EFAD496E2}" destId="{4E8CA40F-E2F0-4A67-98D5-9ABB9C443704}" srcOrd="0" destOrd="0" parTransId="{42F3A50B-D46C-417D-9C4E-BEB02F0806DF}" sibTransId="{EA1E1932-1064-4879-BB10-A823BC4F1092}"/>
    <dgm:cxn modelId="{2C59C234-AB2F-446C-91D5-9D8D2F22C446}" srcId="{AA2FEEDE-9A76-4C09-8578-068EFAD496E2}" destId="{5E063D08-8E66-47F7-A541-286EC2078339}" srcOrd="1" destOrd="0" parTransId="{004DB059-469F-446C-BA27-BCD7F0AFD249}" sibTransId="{FB6BF2F2-70F5-434A-9003-F3E0AF6C0DD7}"/>
    <dgm:cxn modelId="{3848D67D-B659-4DF9-BC9D-2F5FA0A5F394}" type="presOf" srcId="{F4B1D347-FA80-4F93-903B-5CFC5EEC13D3}" destId="{D7F5384A-CB1D-449A-A3DA-B90675F6B690}" srcOrd="0" destOrd="0" presId="urn:microsoft.com/office/officeart/2005/8/layout/StepDownProcess"/>
    <dgm:cxn modelId="{8BA0D69F-5865-43B1-BFBB-375C9D1D58C5}" type="presOf" srcId="{5E063D08-8E66-47F7-A541-286EC2078339}" destId="{ECE1ED84-6FE4-4C1A-8CF8-339DF70A0AF3}" srcOrd="0" destOrd="0" presId="urn:microsoft.com/office/officeart/2005/8/layout/StepDownProcess"/>
    <dgm:cxn modelId="{AF8B9ACD-9FAE-45CE-BF34-C4FC6564580C}" type="presOf" srcId="{AA2FEEDE-9A76-4C09-8578-068EFAD496E2}" destId="{BCF1C3C5-A1D6-434C-8510-8F2AF0E85757}" srcOrd="0" destOrd="0" presId="urn:microsoft.com/office/officeart/2005/8/layout/StepDownProcess"/>
    <dgm:cxn modelId="{197DAEF0-6CE6-43F3-954F-C63963D40BFF}" type="presOf" srcId="{4E8CA40F-E2F0-4A67-98D5-9ABB9C443704}" destId="{71BE8F01-81ED-40F0-8274-C66DA77564D5}" srcOrd="0" destOrd="0" presId="urn:microsoft.com/office/officeart/2005/8/layout/StepDownProcess"/>
    <dgm:cxn modelId="{9DA5DDF6-29CE-4CC5-928B-6FB570DD4E7E}" srcId="{AA2FEEDE-9A76-4C09-8578-068EFAD496E2}" destId="{F4B1D347-FA80-4F93-903B-5CFC5EEC13D3}" srcOrd="2" destOrd="0" parTransId="{617096A3-470A-42FD-8FBB-616D908111CC}" sibTransId="{201AE6FA-BC9C-4851-BE31-A5822F20687A}"/>
    <dgm:cxn modelId="{DE39B364-A16C-4BED-9AE5-065BB394D9F9}" type="presParOf" srcId="{BCF1C3C5-A1D6-434C-8510-8F2AF0E85757}" destId="{45D943E5-400F-4061-955F-4C4BADD092AD}" srcOrd="0" destOrd="0" presId="urn:microsoft.com/office/officeart/2005/8/layout/StepDownProcess"/>
    <dgm:cxn modelId="{FF467D67-124C-4E53-8EE5-FF1DF8504D79}" type="presParOf" srcId="{45D943E5-400F-4061-955F-4C4BADD092AD}" destId="{D18CE775-EAAB-4CD1-AE6E-D938FB1996DD}" srcOrd="0" destOrd="0" presId="urn:microsoft.com/office/officeart/2005/8/layout/StepDownProcess"/>
    <dgm:cxn modelId="{9022629B-FBA7-4031-A702-580DDAE7A50F}" type="presParOf" srcId="{45D943E5-400F-4061-955F-4C4BADD092AD}" destId="{71BE8F01-81ED-40F0-8274-C66DA77564D5}" srcOrd="1" destOrd="0" presId="urn:microsoft.com/office/officeart/2005/8/layout/StepDownProcess"/>
    <dgm:cxn modelId="{A8BC5F64-0824-4695-97A3-28A392BB5929}" type="presParOf" srcId="{45D943E5-400F-4061-955F-4C4BADD092AD}" destId="{25C3F55D-CB4D-4A29-942F-7D237D54DE8F}" srcOrd="2" destOrd="0" presId="urn:microsoft.com/office/officeart/2005/8/layout/StepDownProcess"/>
    <dgm:cxn modelId="{7E955635-1A9E-4361-90F7-47E30725C5FA}" type="presParOf" srcId="{BCF1C3C5-A1D6-434C-8510-8F2AF0E85757}" destId="{6AF665FA-F6FC-4675-BC44-0A3452914306}" srcOrd="1" destOrd="0" presId="urn:microsoft.com/office/officeart/2005/8/layout/StepDownProcess"/>
    <dgm:cxn modelId="{578ECF70-0F14-4B3B-AEEA-81B98717509C}" type="presParOf" srcId="{BCF1C3C5-A1D6-434C-8510-8F2AF0E85757}" destId="{BFA26BBA-0A34-4D6F-AE79-15BCB6A78BDA}" srcOrd="2" destOrd="0" presId="urn:microsoft.com/office/officeart/2005/8/layout/StepDownProcess"/>
    <dgm:cxn modelId="{577A1E5C-90FC-4609-9AB3-6393C03A1369}" type="presParOf" srcId="{BFA26BBA-0A34-4D6F-AE79-15BCB6A78BDA}" destId="{2286E40A-8C25-4C6F-8B99-D1FF34462B21}" srcOrd="0" destOrd="0" presId="urn:microsoft.com/office/officeart/2005/8/layout/StepDownProcess"/>
    <dgm:cxn modelId="{ACAC5FDB-B22D-46F5-A5AC-2AABDE15AE06}" type="presParOf" srcId="{BFA26BBA-0A34-4D6F-AE79-15BCB6A78BDA}" destId="{ECE1ED84-6FE4-4C1A-8CF8-339DF70A0AF3}" srcOrd="1" destOrd="0" presId="urn:microsoft.com/office/officeart/2005/8/layout/StepDownProcess"/>
    <dgm:cxn modelId="{0A72962D-B6F9-437F-9411-EE7E41835288}" type="presParOf" srcId="{BFA26BBA-0A34-4D6F-AE79-15BCB6A78BDA}" destId="{00A6D065-2835-4CD0-B7C1-BF4F79D01EA1}" srcOrd="2" destOrd="0" presId="urn:microsoft.com/office/officeart/2005/8/layout/StepDownProcess"/>
    <dgm:cxn modelId="{EFFCF9AA-6A64-4A92-81FA-C56FACC42A08}" type="presParOf" srcId="{BCF1C3C5-A1D6-434C-8510-8F2AF0E85757}" destId="{295E6942-75EB-40A1-B530-C67BFCEAA3A7}" srcOrd="3" destOrd="0" presId="urn:microsoft.com/office/officeart/2005/8/layout/StepDownProcess"/>
    <dgm:cxn modelId="{BF069054-D1F0-461C-B8AD-F2AB2FD82B3E}" type="presParOf" srcId="{BCF1C3C5-A1D6-434C-8510-8F2AF0E85757}" destId="{AF38B30E-B3A5-41FB-B426-F3DFF25EBA25}" srcOrd="4" destOrd="0" presId="urn:microsoft.com/office/officeart/2005/8/layout/StepDownProcess"/>
    <dgm:cxn modelId="{291A8A2C-7A97-487D-A185-EF45568EF9F7}" type="presParOf" srcId="{AF38B30E-B3A5-41FB-B426-F3DFF25EBA25}" destId="{D7F5384A-CB1D-449A-A3DA-B90675F6B690}"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A2FEEDE-9A76-4C09-8578-068EFAD496E2}"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GB"/>
        </a:p>
      </dgm:t>
    </dgm:pt>
    <dgm:pt modelId="{5E063D08-8E66-47F7-A541-286EC2078339}">
      <dgm:prSet phldrT="[Text]">
        <dgm:style>
          <a:lnRef idx="2">
            <a:schemeClr val="accent1"/>
          </a:lnRef>
          <a:fillRef idx="1">
            <a:schemeClr val="lt1"/>
          </a:fillRef>
          <a:effectRef idx="0">
            <a:schemeClr val="accent1"/>
          </a:effectRef>
          <a:fontRef idx="minor">
            <a:schemeClr val="dk1"/>
          </a:fontRef>
        </dgm:style>
      </dgm:prSet>
      <dgm:spPr/>
      <dgm:t>
        <a:bodyPr/>
        <a:lstStyle/>
        <a:p>
          <a:r>
            <a:rPr lang="it-IT"/>
            <a:t>SFC Loop</a:t>
          </a:r>
          <a:endParaRPr lang="en-GB"/>
        </a:p>
      </dgm:t>
    </dgm:pt>
    <dgm:pt modelId="{004DB059-469F-446C-BA27-BCD7F0AFD249}" type="parTrans" cxnId="{2C59C234-AB2F-446C-91D5-9D8D2F22C446}">
      <dgm:prSet/>
      <dgm:spPr/>
      <dgm:t>
        <a:bodyPr/>
        <a:lstStyle/>
        <a:p>
          <a:endParaRPr lang="en-GB"/>
        </a:p>
      </dgm:t>
    </dgm:pt>
    <dgm:pt modelId="{FB6BF2F2-70F5-434A-9003-F3E0AF6C0DD7}" type="sibTrans" cxnId="{2C59C234-AB2F-446C-91D5-9D8D2F22C446}">
      <dgm:prSet/>
      <dgm:spPr/>
      <dgm:t>
        <a:bodyPr/>
        <a:lstStyle/>
        <a:p>
          <a:endParaRPr lang="en-GB"/>
        </a:p>
      </dgm:t>
    </dgm:pt>
    <dgm:pt modelId="{F4B1D347-FA80-4F93-903B-5CFC5EEC13D3}">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Inconsistency</a:t>
          </a:r>
          <a:endParaRPr lang="en-GB"/>
        </a:p>
      </dgm:t>
    </dgm:pt>
    <dgm:pt modelId="{617096A3-470A-42FD-8FBB-616D908111CC}" type="parTrans" cxnId="{9DA5DDF6-29CE-4CC5-928B-6FB570DD4E7E}">
      <dgm:prSet/>
      <dgm:spPr/>
      <dgm:t>
        <a:bodyPr/>
        <a:lstStyle/>
        <a:p>
          <a:endParaRPr lang="en-GB"/>
        </a:p>
      </dgm:t>
    </dgm:pt>
    <dgm:pt modelId="{201AE6FA-BC9C-4851-BE31-A5822F20687A}" type="sibTrans" cxnId="{9DA5DDF6-29CE-4CC5-928B-6FB570DD4E7E}">
      <dgm:prSet/>
      <dgm:spPr/>
      <dgm:t>
        <a:bodyPr/>
        <a:lstStyle/>
        <a:p>
          <a:endParaRPr lang="en-GB"/>
        </a:p>
      </dgm:t>
    </dgm:pt>
    <dgm:pt modelId="{BCF1C3C5-A1D6-434C-8510-8F2AF0E85757}" type="pres">
      <dgm:prSet presAssocID="{AA2FEEDE-9A76-4C09-8578-068EFAD496E2}" presName="rootnode" presStyleCnt="0">
        <dgm:presLayoutVars>
          <dgm:chMax/>
          <dgm:chPref/>
          <dgm:dir/>
          <dgm:animLvl val="lvl"/>
        </dgm:presLayoutVars>
      </dgm:prSet>
      <dgm:spPr/>
    </dgm:pt>
    <dgm:pt modelId="{BFA26BBA-0A34-4D6F-AE79-15BCB6A78BDA}" type="pres">
      <dgm:prSet presAssocID="{5E063D08-8E66-47F7-A541-286EC2078339}" presName="composite" presStyleCnt="0"/>
      <dgm:spPr/>
    </dgm:pt>
    <dgm:pt modelId="{2286E40A-8C25-4C6F-8B99-D1FF34462B21}" type="pres">
      <dgm:prSet presAssocID="{5E063D08-8E66-47F7-A541-286EC2078339}" presName="bentUpArrow1" presStyleLbl="alignImgPlace1" presStyleIdx="0" presStyleCnt="1" custLinFactNeighborX="-36745" custLinFactNeighborY="4404"/>
      <dgm:spPr/>
    </dgm:pt>
    <dgm:pt modelId="{ECE1ED84-6FE4-4C1A-8CF8-339DF70A0AF3}" type="pres">
      <dgm:prSet presAssocID="{5E063D08-8E66-47F7-A541-286EC2078339}" presName="ParentText" presStyleLbl="node1" presStyleIdx="0" presStyleCnt="2" custLinFactNeighborX="-24850" custLinFactNeighborY="3737">
        <dgm:presLayoutVars>
          <dgm:chMax val="1"/>
          <dgm:chPref val="1"/>
          <dgm:bulletEnabled val="1"/>
        </dgm:presLayoutVars>
      </dgm:prSet>
      <dgm:spPr/>
    </dgm:pt>
    <dgm:pt modelId="{00A6D065-2835-4CD0-B7C1-BF4F79D01EA1}" type="pres">
      <dgm:prSet presAssocID="{5E063D08-8E66-47F7-A541-286EC2078339}" presName="ChildText" presStyleLbl="revTx" presStyleIdx="0" presStyleCnt="1" custScaleX="224247" custLinFactNeighborX="71181" custLinFactNeighborY="-193">
        <dgm:presLayoutVars>
          <dgm:chMax val="0"/>
          <dgm:chPref val="0"/>
          <dgm:bulletEnabled val="1"/>
        </dgm:presLayoutVars>
      </dgm:prSet>
      <dgm:spPr/>
    </dgm:pt>
    <dgm:pt modelId="{295E6942-75EB-40A1-B530-C67BFCEAA3A7}" type="pres">
      <dgm:prSet presAssocID="{FB6BF2F2-70F5-434A-9003-F3E0AF6C0DD7}" presName="sibTrans" presStyleCnt="0"/>
      <dgm:spPr/>
    </dgm:pt>
    <dgm:pt modelId="{AF38B30E-B3A5-41FB-B426-F3DFF25EBA25}" type="pres">
      <dgm:prSet presAssocID="{F4B1D347-FA80-4F93-903B-5CFC5EEC13D3}" presName="composite" presStyleCnt="0"/>
      <dgm:spPr/>
    </dgm:pt>
    <dgm:pt modelId="{D7F5384A-CB1D-449A-A3DA-B90675F6B690}" type="pres">
      <dgm:prSet presAssocID="{F4B1D347-FA80-4F93-903B-5CFC5EEC13D3}" presName="ParentText" presStyleLbl="node1" presStyleIdx="1" presStyleCnt="2" custLinFactNeighborX="-47377" custLinFactNeighborY="4406">
        <dgm:presLayoutVars>
          <dgm:chMax val="1"/>
          <dgm:chPref val="1"/>
          <dgm:bulletEnabled val="1"/>
        </dgm:presLayoutVars>
      </dgm:prSet>
      <dgm:spPr/>
    </dgm:pt>
  </dgm:ptLst>
  <dgm:cxnLst>
    <dgm:cxn modelId="{2C59C234-AB2F-446C-91D5-9D8D2F22C446}" srcId="{AA2FEEDE-9A76-4C09-8578-068EFAD496E2}" destId="{5E063D08-8E66-47F7-A541-286EC2078339}" srcOrd="0" destOrd="0" parTransId="{004DB059-469F-446C-BA27-BCD7F0AFD249}" sibTransId="{FB6BF2F2-70F5-434A-9003-F3E0AF6C0DD7}"/>
    <dgm:cxn modelId="{3848D67D-B659-4DF9-BC9D-2F5FA0A5F394}" type="presOf" srcId="{F4B1D347-FA80-4F93-903B-5CFC5EEC13D3}" destId="{D7F5384A-CB1D-449A-A3DA-B90675F6B690}" srcOrd="0" destOrd="0" presId="urn:microsoft.com/office/officeart/2005/8/layout/StepDownProcess"/>
    <dgm:cxn modelId="{8BA0D69F-5865-43B1-BFBB-375C9D1D58C5}" type="presOf" srcId="{5E063D08-8E66-47F7-A541-286EC2078339}" destId="{ECE1ED84-6FE4-4C1A-8CF8-339DF70A0AF3}" srcOrd="0" destOrd="0" presId="urn:microsoft.com/office/officeart/2005/8/layout/StepDownProcess"/>
    <dgm:cxn modelId="{AF8B9ACD-9FAE-45CE-BF34-C4FC6564580C}" type="presOf" srcId="{AA2FEEDE-9A76-4C09-8578-068EFAD496E2}" destId="{BCF1C3C5-A1D6-434C-8510-8F2AF0E85757}" srcOrd="0" destOrd="0" presId="urn:microsoft.com/office/officeart/2005/8/layout/StepDownProcess"/>
    <dgm:cxn modelId="{9DA5DDF6-29CE-4CC5-928B-6FB570DD4E7E}" srcId="{AA2FEEDE-9A76-4C09-8578-068EFAD496E2}" destId="{F4B1D347-FA80-4F93-903B-5CFC5EEC13D3}" srcOrd="1" destOrd="0" parTransId="{617096A3-470A-42FD-8FBB-616D908111CC}" sibTransId="{201AE6FA-BC9C-4851-BE31-A5822F20687A}"/>
    <dgm:cxn modelId="{578ECF70-0F14-4B3B-AEEA-81B98717509C}" type="presParOf" srcId="{BCF1C3C5-A1D6-434C-8510-8F2AF0E85757}" destId="{BFA26BBA-0A34-4D6F-AE79-15BCB6A78BDA}" srcOrd="0" destOrd="0" presId="urn:microsoft.com/office/officeart/2005/8/layout/StepDownProcess"/>
    <dgm:cxn modelId="{577A1E5C-90FC-4609-9AB3-6393C03A1369}" type="presParOf" srcId="{BFA26BBA-0A34-4D6F-AE79-15BCB6A78BDA}" destId="{2286E40A-8C25-4C6F-8B99-D1FF34462B21}" srcOrd="0" destOrd="0" presId="urn:microsoft.com/office/officeart/2005/8/layout/StepDownProcess"/>
    <dgm:cxn modelId="{ACAC5FDB-B22D-46F5-A5AC-2AABDE15AE06}" type="presParOf" srcId="{BFA26BBA-0A34-4D6F-AE79-15BCB6A78BDA}" destId="{ECE1ED84-6FE4-4C1A-8CF8-339DF70A0AF3}" srcOrd="1" destOrd="0" presId="urn:microsoft.com/office/officeart/2005/8/layout/StepDownProcess"/>
    <dgm:cxn modelId="{0A72962D-B6F9-437F-9411-EE7E41835288}" type="presParOf" srcId="{BFA26BBA-0A34-4D6F-AE79-15BCB6A78BDA}" destId="{00A6D065-2835-4CD0-B7C1-BF4F79D01EA1}" srcOrd="2" destOrd="0" presId="urn:microsoft.com/office/officeart/2005/8/layout/StepDownProcess"/>
    <dgm:cxn modelId="{EFFCF9AA-6A64-4A92-81FA-C56FACC42A08}" type="presParOf" srcId="{BCF1C3C5-A1D6-434C-8510-8F2AF0E85757}" destId="{295E6942-75EB-40A1-B530-C67BFCEAA3A7}" srcOrd="1" destOrd="0" presId="urn:microsoft.com/office/officeart/2005/8/layout/StepDownProcess"/>
    <dgm:cxn modelId="{BF069054-D1F0-461C-B8AD-F2AB2FD82B3E}" type="presParOf" srcId="{BCF1C3C5-A1D6-434C-8510-8F2AF0E85757}" destId="{AF38B30E-B3A5-41FB-B426-F3DFF25EBA25}" srcOrd="2" destOrd="0" presId="urn:microsoft.com/office/officeart/2005/8/layout/StepDownProcess"/>
    <dgm:cxn modelId="{291A8A2C-7A97-487D-A185-EF45568EF9F7}" type="presParOf" srcId="{AF38B30E-B3A5-41FB-B426-F3DFF25EBA25}" destId="{D7F5384A-CB1D-449A-A3DA-B90675F6B690}" srcOrd="0" destOrd="0" presId="urn:microsoft.com/office/officeart/2005/8/layout/StepDownProces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FA483B-F080-4F44-9F51-3EF6719A25D0}">
      <dsp:nvSpPr>
        <dsp:cNvPr id="0" name=""/>
        <dsp:cNvSpPr/>
      </dsp:nvSpPr>
      <dsp:spPr>
        <a:xfrm>
          <a:off x="-4615824" y="-707674"/>
          <a:ext cx="5498342" cy="5498342"/>
        </a:xfrm>
        <a:prstGeom prst="blockArc">
          <a:avLst>
            <a:gd name="adj1" fmla="val 18900000"/>
            <a:gd name="adj2" fmla="val 2700000"/>
            <a:gd name="adj3" fmla="val 39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1B426C-7EE9-46E7-AB15-E67F833E5995}">
      <dsp:nvSpPr>
        <dsp:cNvPr id="0" name=""/>
        <dsp:cNvSpPr/>
      </dsp:nvSpPr>
      <dsp:spPr>
        <a:xfrm>
          <a:off x="567578" y="408299"/>
          <a:ext cx="4962552"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rtl="0">
            <a:lnSpc>
              <a:spcPct val="90000"/>
            </a:lnSpc>
            <a:spcBef>
              <a:spcPct val="0"/>
            </a:spcBef>
            <a:spcAft>
              <a:spcPct val="35000"/>
            </a:spcAft>
            <a:buNone/>
          </a:pPr>
          <a:r>
            <a:rPr lang="it-IT" sz="1800" b="0" i="0" kern="1200" dirty="0"/>
            <a:t>In KS-DFT </a:t>
          </a:r>
          <a:r>
            <a:rPr lang="it-IT" sz="1800" b="0" i="0" kern="1200" dirty="0" err="1"/>
            <a:t>there</a:t>
          </a:r>
          <a:r>
            <a:rPr lang="it-IT" sz="1800" b="0" i="0" kern="1200" dirty="0"/>
            <a:t> </a:t>
          </a:r>
          <a:r>
            <a:rPr lang="it-IT" sz="1800" b="0" i="0" kern="1200" dirty="0" err="1"/>
            <a:t>exists</a:t>
          </a:r>
          <a:r>
            <a:rPr lang="it-IT" sz="1800" b="0" i="0" kern="1200" dirty="0"/>
            <a:t> a </a:t>
          </a:r>
          <a:r>
            <a:rPr lang="it-IT" sz="1800" b="0" i="0" kern="1200" dirty="0" err="1"/>
            <a:t>vast</a:t>
          </a:r>
          <a:r>
            <a:rPr lang="it-IT" sz="1800" b="0" i="0" kern="1200" dirty="0"/>
            <a:t> </a:t>
          </a:r>
          <a:r>
            <a:rPr lang="it-IT" sz="1800" b="0" i="0" kern="1200" dirty="0" err="1"/>
            <a:t>amount</a:t>
          </a:r>
          <a:r>
            <a:rPr lang="it-IT" sz="1800" b="0" i="0" kern="1200" dirty="0"/>
            <a:t> of Exchange-</a:t>
          </a:r>
          <a:r>
            <a:rPr lang="it-IT" sz="1800" b="0" i="0" kern="1200" dirty="0" err="1"/>
            <a:t>Correlation</a:t>
          </a:r>
          <a:r>
            <a:rPr lang="it-IT" sz="1800" b="0" i="0" kern="1200" dirty="0"/>
            <a:t> </a:t>
          </a:r>
          <a:r>
            <a:rPr lang="it-IT" sz="1800" b="0" i="0" kern="1200" dirty="0" err="1"/>
            <a:t>approximations</a:t>
          </a:r>
          <a:endParaRPr lang="it-IT" sz="1800" kern="1200" dirty="0"/>
        </a:p>
      </dsp:txBody>
      <dsp:txXfrm>
        <a:off x="567578" y="408299"/>
        <a:ext cx="4962552" cy="816598"/>
      </dsp:txXfrm>
    </dsp:sp>
    <dsp:sp modelId="{FE4208FD-656D-4A5F-A1A9-1A7A2139985B}">
      <dsp:nvSpPr>
        <dsp:cNvPr id="0" name=""/>
        <dsp:cNvSpPr/>
      </dsp:nvSpPr>
      <dsp:spPr>
        <a:xfrm>
          <a:off x="57204" y="306224"/>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1FD1032-6A51-4BD9-82E9-AE939E321B4A}">
      <dsp:nvSpPr>
        <dsp:cNvPr id="0" name=""/>
        <dsp:cNvSpPr/>
      </dsp:nvSpPr>
      <dsp:spPr>
        <a:xfrm>
          <a:off x="831938" y="1627962"/>
          <a:ext cx="4665718"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a:lnSpc>
              <a:spcPct val="90000"/>
            </a:lnSpc>
            <a:spcBef>
              <a:spcPct val="0"/>
            </a:spcBef>
            <a:spcAft>
              <a:spcPct val="35000"/>
            </a:spcAft>
            <a:buFont typeface="Arial" panose="020B0604020202020204" pitchFamily="34" charset="0"/>
            <a:buNone/>
          </a:pPr>
          <a:r>
            <a:rPr lang="it-IT" sz="1800" b="0" i="0" kern="1200" dirty="0" err="1"/>
            <a:t>Error</a:t>
          </a:r>
          <a:r>
            <a:rPr lang="it-IT" sz="1800" b="0" i="0" kern="1200" dirty="0"/>
            <a:t> Analysis for a </a:t>
          </a:r>
          <a:r>
            <a:rPr lang="it-IT" sz="1800" b="0" i="0" kern="1200" dirty="0" err="1"/>
            <a:t>better</a:t>
          </a:r>
          <a:r>
            <a:rPr lang="it-IT" sz="1800" b="0" i="0" kern="1200" dirty="0"/>
            <a:t> future model </a:t>
          </a:r>
          <a:r>
            <a:rPr lang="it-IT" sz="1800" b="0" i="0" kern="1200" dirty="0" err="1"/>
            <a:t>approach</a:t>
          </a:r>
          <a:endParaRPr lang="it-IT" sz="1800" kern="1200" dirty="0"/>
        </a:p>
      </dsp:txBody>
      <dsp:txXfrm>
        <a:off x="831938" y="1627962"/>
        <a:ext cx="4665718" cy="816598"/>
      </dsp:txXfrm>
    </dsp:sp>
    <dsp:sp modelId="{E25FF1A5-A4A6-4DEF-B900-8AE0769BCB61}">
      <dsp:nvSpPr>
        <dsp:cNvPr id="0" name=""/>
        <dsp:cNvSpPr/>
      </dsp:nvSpPr>
      <dsp:spPr>
        <a:xfrm>
          <a:off x="354037" y="1531122"/>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6371E0-6197-4C91-BB49-C7FD31096602}">
      <dsp:nvSpPr>
        <dsp:cNvPr id="0" name=""/>
        <dsp:cNvSpPr/>
      </dsp:nvSpPr>
      <dsp:spPr>
        <a:xfrm>
          <a:off x="567578" y="2858095"/>
          <a:ext cx="4962552"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rtl="0">
            <a:lnSpc>
              <a:spcPct val="90000"/>
            </a:lnSpc>
            <a:spcBef>
              <a:spcPct val="0"/>
            </a:spcBef>
            <a:spcAft>
              <a:spcPct val="35000"/>
            </a:spcAft>
            <a:buFont typeface="Arial" panose="020B0604020202020204" pitchFamily="34" charset="0"/>
            <a:buNone/>
          </a:pPr>
          <a:r>
            <a:rPr lang="it-IT" sz="1800" b="0" i="0" kern="1200" dirty="0" err="1"/>
            <a:t>Normal</a:t>
          </a:r>
          <a:r>
            <a:rPr lang="it-IT" sz="1800" b="0" i="0" kern="1200" dirty="0"/>
            <a:t> vs. </a:t>
          </a:r>
          <a:r>
            <a:rPr lang="it-IT" sz="1800" b="0" i="0" kern="1200" dirty="0" err="1"/>
            <a:t>Abnormal</a:t>
          </a:r>
          <a:r>
            <a:rPr lang="it-IT" sz="1800" b="0" i="0" kern="1200" dirty="0"/>
            <a:t> systems</a:t>
          </a:r>
          <a:endParaRPr lang="it-IT" sz="1800" kern="1200" dirty="0"/>
        </a:p>
      </dsp:txBody>
      <dsp:txXfrm>
        <a:off x="567578" y="2858095"/>
        <a:ext cx="4962552" cy="816598"/>
      </dsp:txXfrm>
    </dsp:sp>
    <dsp:sp modelId="{E115F84E-25F8-47B3-8F70-A282F77C6740}">
      <dsp:nvSpPr>
        <dsp:cNvPr id="0" name=""/>
        <dsp:cNvSpPr/>
      </dsp:nvSpPr>
      <dsp:spPr>
        <a:xfrm>
          <a:off x="57204" y="2756020"/>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7636F8-AE38-4EEB-837D-18A109041F0A}">
      <dsp:nvSpPr>
        <dsp:cNvPr id="0" name=""/>
        <dsp:cNvSpPr/>
      </dsp:nvSpPr>
      <dsp:spPr>
        <a:xfrm>
          <a:off x="3477593" y="234436"/>
          <a:ext cx="4820988" cy="1259253"/>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t" anchorCtr="0">
          <a:noAutofit/>
        </a:bodyPr>
        <a:lstStyle/>
        <a:p>
          <a:pPr marL="285750" lvl="1" indent="-285750" algn="l" defTabSz="1778000">
            <a:lnSpc>
              <a:spcPct val="150000"/>
            </a:lnSpc>
            <a:spcBef>
              <a:spcPct val="0"/>
            </a:spcBef>
            <a:spcAft>
              <a:spcPct val="15000"/>
            </a:spcAft>
            <a:buNone/>
          </a:pPr>
          <a:r>
            <a:rPr lang="it-IT" sz="4000" kern="1200"/>
            <a:t>    </a:t>
          </a:r>
          <a:r>
            <a:rPr lang="it-IT" sz="3600" kern="1200">
              <a:latin typeface="Arial" panose="020B0604020202020204" pitchFamily="34" charset="0"/>
              <a:cs typeface="Arial" panose="020B0604020202020204" pitchFamily="34" charset="0"/>
            </a:rPr>
            <a:t>Self-</a:t>
          </a:r>
          <a:r>
            <a:rPr lang="it-IT" sz="3600" kern="1200" err="1">
              <a:latin typeface="Arial" panose="020B0604020202020204" pitchFamily="34" charset="0"/>
              <a:cs typeface="Arial" panose="020B0604020202020204" pitchFamily="34" charset="0"/>
            </a:rPr>
            <a:t>Consistency</a:t>
          </a:r>
          <a:endParaRPr lang="en-GB" sz="4400" kern="1200">
            <a:latin typeface="Arial" panose="020B0604020202020204" pitchFamily="34" charset="0"/>
            <a:cs typeface="Arial" panose="020B0604020202020204" pitchFamily="34" charset="0"/>
          </a:endParaRPr>
        </a:p>
      </dsp:txBody>
      <dsp:txXfrm>
        <a:off x="3477593" y="391843"/>
        <a:ext cx="4348768" cy="944439"/>
      </dsp:txXfrm>
    </dsp:sp>
    <dsp:sp modelId="{48F1044D-528C-4274-B8A6-00F79F714894}">
      <dsp:nvSpPr>
        <dsp:cNvPr id="0" name=""/>
        <dsp:cNvSpPr/>
      </dsp:nvSpPr>
      <dsp:spPr>
        <a:xfrm>
          <a:off x="6901" y="956"/>
          <a:ext cx="3463790" cy="16788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endParaRPr lang="en-GB" sz="3200" b="1" kern="1200"/>
        </a:p>
      </dsp:txBody>
      <dsp:txXfrm>
        <a:off x="88856" y="82911"/>
        <a:ext cx="3299880" cy="1514950"/>
      </dsp:txXfrm>
    </dsp:sp>
    <dsp:sp modelId="{AE27A66C-A2DD-4366-AA9A-8A00E2451D81}">
      <dsp:nvSpPr>
        <dsp:cNvPr id="0" name=""/>
        <dsp:cNvSpPr/>
      </dsp:nvSpPr>
      <dsp:spPr>
        <a:xfrm>
          <a:off x="3454223" y="2203528"/>
          <a:ext cx="4843000" cy="13063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t" anchorCtr="0">
          <a:noAutofit/>
        </a:bodyPr>
        <a:lstStyle/>
        <a:p>
          <a:pPr marL="285750" lvl="1" indent="-285750" algn="l" defTabSz="1778000">
            <a:lnSpc>
              <a:spcPct val="150000"/>
            </a:lnSpc>
            <a:spcBef>
              <a:spcPct val="0"/>
            </a:spcBef>
            <a:spcAft>
              <a:spcPct val="15000"/>
            </a:spcAft>
            <a:buNone/>
          </a:pPr>
          <a:r>
            <a:rPr lang="en-GB" sz="4000" kern="1200"/>
            <a:t>	    </a:t>
          </a:r>
          <a:r>
            <a:rPr lang="en-GB" sz="3600" kern="1200">
              <a:latin typeface="Arial" panose="020B0604020202020204" pitchFamily="34" charset="0"/>
              <a:cs typeface="Arial" panose="020B0604020202020204" pitchFamily="34" charset="0"/>
            </a:rPr>
            <a:t>Inconsistency</a:t>
          </a:r>
          <a:endParaRPr lang="en-GB" sz="4000" kern="1200">
            <a:latin typeface="Arial" panose="020B0604020202020204" pitchFamily="34" charset="0"/>
            <a:cs typeface="Arial" panose="020B0604020202020204" pitchFamily="34" charset="0"/>
          </a:endParaRPr>
        </a:p>
      </dsp:txBody>
      <dsp:txXfrm>
        <a:off x="3454223" y="2366827"/>
        <a:ext cx="4353105" cy="979791"/>
      </dsp:txXfrm>
    </dsp:sp>
    <dsp:sp modelId="{8570396A-1D97-4C6C-A122-1338D4994DCB}">
      <dsp:nvSpPr>
        <dsp:cNvPr id="0" name=""/>
        <dsp:cNvSpPr/>
      </dsp:nvSpPr>
      <dsp:spPr>
        <a:xfrm>
          <a:off x="1357" y="1919936"/>
          <a:ext cx="3452865" cy="1873573"/>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endParaRPr lang="en-GB" sz="3200" b="1" kern="1200"/>
        </a:p>
      </dsp:txBody>
      <dsp:txXfrm>
        <a:off x="92817" y="2011396"/>
        <a:ext cx="3269945" cy="16906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8CE775-EAAB-4CD1-AE6E-D938FB1996DD}">
      <dsp:nvSpPr>
        <dsp:cNvPr id="0" name=""/>
        <dsp:cNvSpPr/>
      </dsp:nvSpPr>
      <dsp:spPr>
        <a:xfrm rot="5400000">
          <a:off x="281855" y="1920610"/>
          <a:ext cx="950784" cy="10824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BE8F01-81ED-40F0-8274-C66DA77564D5}">
      <dsp:nvSpPr>
        <dsp:cNvPr id="0" name=""/>
        <dsp:cNvSpPr/>
      </dsp:nvSpPr>
      <dsp:spPr>
        <a:xfrm>
          <a:off x="2861" y="838646"/>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Previous</a:t>
          </a:r>
          <a:r>
            <a:rPr lang="it-IT" sz="1700" kern="1200"/>
            <a:t> knowledge</a:t>
          </a:r>
          <a:endParaRPr lang="en-GB" sz="1700" kern="1200"/>
        </a:p>
      </dsp:txBody>
      <dsp:txXfrm>
        <a:off x="57561" y="893346"/>
        <a:ext cx="1491161" cy="1010941"/>
      </dsp:txXfrm>
    </dsp:sp>
    <dsp:sp modelId="{25C3F55D-CB4D-4A29-942F-7D237D54DE8F}">
      <dsp:nvSpPr>
        <dsp:cNvPr id="0" name=""/>
        <dsp:cNvSpPr/>
      </dsp:nvSpPr>
      <dsp:spPr>
        <a:xfrm>
          <a:off x="1628957" y="925203"/>
          <a:ext cx="2380657" cy="905508"/>
        </a:xfrm>
        <a:prstGeom prst="rect">
          <a:avLst/>
        </a:prstGeom>
        <a:noFill/>
        <a:ln>
          <a:noFill/>
        </a:ln>
        <a:effectLst/>
      </dsp:spPr>
      <dsp:style>
        <a:lnRef idx="0">
          <a:scrgbClr r="0" g="0" b="0"/>
        </a:lnRef>
        <a:fillRef idx="0">
          <a:scrgbClr r="0" g="0" b="0"/>
        </a:fillRef>
        <a:effectRef idx="0">
          <a:scrgbClr r="0" g="0" b="0"/>
        </a:effectRef>
        <a:fontRef idx="minor"/>
      </dsp:style>
    </dsp:sp>
    <dsp:sp modelId="{2286E40A-8C25-4C6F-8B99-D1FF34462B21}">
      <dsp:nvSpPr>
        <dsp:cNvPr id="0" name=""/>
        <dsp:cNvSpPr/>
      </dsp:nvSpPr>
      <dsp:spPr>
        <a:xfrm rot="5400000">
          <a:off x="1476031" y="3192995"/>
          <a:ext cx="950784" cy="10824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E1ED84-6FE4-4C1A-8CF8-339DF70A0AF3}">
      <dsp:nvSpPr>
        <dsp:cNvPr id="0" name=""/>
        <dsp:cNvSpPr/>
      </dsp:nvSpPr>
      <dsp:spPr>
        <a:xfrm>
          <a:off x="1224132" y="2139026"/>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a:t>SFC Loop</a:t>
          </a:r>
          <a:endParaRPr lang="en-GB" sz="1700" kern="1200"/>
        </a:p>
      </dsp:txBody>
      <dsp:txXfrm>
        <a:off x="1278832" y="2193726"/>
        <a:ext cx="1491161" cy="1010941"/>
      </dsp:txXfrm>
    </dsp:sp>
    <dsp:sp modelId="{00A6D065-2835-4CD0-B7C1-BF4F79D01EA1}">
      <dsp:nvSpPr>
        <dsp:cNvPr id="0" name=""/>
        <dsp:cNvSpPr/>
      </dsp:nvSpPr>
      <dsp:spPr>
        <a:xfrm>
          <a:off x="2502118" y="2202261"/>
          <a:ext cx="2610449" cy="905508"/>
        </a:xfrm>
        <a:prstGeom prst="rect">
          <a:avLst/>
        </a:prstGeom>
        <a:noFill/>
        <a:ln>
          <a:noFill/>
        </a:ln>
        <a:effectLst/>
      </dsp:spPr>
      <dsp:style>
        <a:lnRef idx="0">
          <a:scrgbClr r="0" g="0" b="0"/>
        </a:lnRef>
        <a:fillRef idx="0">
          <a:scrgbClr r="0" g="0" b="0"/>
        </a:fillRef>
        <a:effectRef idx="0">
          <a:scrgbClr r="0" g="0" b="0"/>
        </a:effectRef>
        <a:fontRef idx="minor"/>
      </dsp:style>
    </dsp:sp>
    <dsp:sp modelId="{D7F5384A-CB1D-449A-A3DA-B90675F6B690}">
      <dsp:nvSpPr>
        <dsp:cNvPr id="0" name=""/>
        <dsp:cNvSpPr/>
      </dsp:nvSpPr>
      <dsp:spPr>
        <a:xfrm>
          <a:off x="2482584" y="3405033"/>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Inconsistency</a:t>
          </a:r>
          <a:endParaRPr lang="en-GB" sz="1700" kern="1200"/>
        </a:p>
      </dsp:txBody>
      <dsp:txXfrm>
        <a:off x="2537284" y="3459733"/>
        <a:ext cx="1491161" cy="10109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86E40A-8C25-4C6F-8B99-D1FF34462B21}">
      <dsp:nvSpPr>
        <dsp:cNvPr id="0" name=""/>
        <dsp:cNvSpPr/>
      </dsp:nvSpPr>
      <dsp:spPr>
        <a:xfrm rot="5400000">
          <a:off x="48901" y="1278421"/>
          <a:ext cx="706336" cy="804138"/>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E1ED84-6FE4-4C1A-8CF8-339DF70A0AF3}">
      <dsp:nvSpPr>
        <dsp:cNvPr id="0" name=""/>
        <dsp:cNvSpPr/>
      </dsp:nvSpPr>
      <dsp:spPr>
        <a:xfrm>
          <a:off x="0" y="495429"/>
          <a:ext cx="1189054" cy="832299"/>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kern="1200"/>
            <a:t>SFC Loop</a:t>
          </a:r>
          <a:endParaRPr lang="en-GB" sz="1300" kern="1200"/>
        </a:p>
      </dsp:txBody>
      <dsp:txXfrm>
        <a:off x="40637" y="536066"/>
        <a:ext cx="1107780" cy="751025"/>
      </dsp:txXfrm>
    </dsp:sp>
    <dsp:sp modelId="{00A6D065-2835-4CD0-B7C1-BF4F79D01EA1}">
      <dsp:nvSpPr>
        <dsp:cNvPr id="0" name=""/>
        <dsp:cNvSpPr/>
      </dsp:nvSpPr>
      <dsp:spPr>
        <a:xfrm>
          <a:off x="654089" y="542407"/>
          <a:ext cx="1939298" cy="672701"/>
        </a:xfrm>
        <a:prstGeom prst="rect">
          <a:avLst/>
        </a:prstGeom>
        <a:noFill/>
        <a:ln>
          <a:noFill/>
        </a:ln>
        <a:effectLst/>
      </dsp:spPr>
      <dsp:style>
        <a:lnRef idx="0">
          <a:scrgbClr r="0" g="0" b="0"/>
        </a:lnRef>
        <a:fillRef idx="0">
          <a:scrgbClr r="0" g="0" b="0"/>
        </a:fillRef>
        <a:effectRef idx="0">
          <a:scrgbClr r="0" g="0" b="0"/>
        </a:effectRef>
        <a:fontRef idx="minor"/>
      </dsp:style>
    </dsp:sp>
    <dsp:sp modelId="{D7F5384A-CB1D-449A-A3DA-B90675F6B690}">
      <dsp:nvSpPr>
        <dsp:cNvPr id="0" name=""/>
        <dsp:cNvSpPr/>
      </dsp:nvSpPr>
      <dsp:spPr>
        <a:xfrm>
          <a:off x="681533" y="1435944"/>
          <a:ext cx="1189054" cy="832299"/>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kern="1200" err="1"/>
            <a:t>Inconsistency</a:t>
          </a:r>
          <a:endParaRPr lang="en-GB" sz="1300" kern="1200"/>
        </a:p>
      </dsp:txBody>
      <dsp:txXfrm>
        <a:off x="722170" y="1476581"/>
        <a:ext cx="1107780" cy="751025"/>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a:t>
            </a:fld>
            <a:endParaRPr lang="da-DK">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gif>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err="1"/>
              <a:t>Click</a:t>
            </a:r>
            <a:r>
              <a:rPr lang="da-DK"/>
              <a:t> to </a:t>
            </a:r>
            <a:r>
              <a:rPr lang="da-DK" err="1"/>
              <a:t>edit</a:t>
            </a:r>
            <a:r>
              <a:rPr lang="da-DK"/>
              <a:t> Master </a:t>
            </a:r>
            <a:r>
              <a:rPr lang="da-DK" err="1"/>
              <a:t>text</a:t>
            </a:r>
            <a:r>
              <a:rPr lang="da-DK"/>
              <a:t> </a:t>
            </a:r>
            <a:r>
              <a:rPr lang="da-DK" err="1"/>
              <a:t>styles</a:t>
            </a:r>
            <a:endParaRPr lang="da-DK"/>
          </a:p>
          <a:p>
            <a:pPr lvl="1"/>
            <a:r>
              <a:rPr lang="da-DK"/>
              <a:t>Second </a:t>
            </a:r>
            <a:r>
              <a:rPr lang="da-DK" err="1"/>
              <a:t>level</a:t>
            </a:r>
            <a:endParaRPr lang="da-DK"/>
          </a:p>
          <a:p>
            <a:pPr lvl="2"/>
            <a:r>
              <a:rPr lang="da-DK"/>
              <a:t>Third </a:t>
            </a:r>
            <a:r>
              <a:rPr lang="da-DK" err="1"/>
              <a:t>level</a:t>
            </a:r>
            <a:endParaRPr lang="da-DK"/>
          </a:p>
          <a:p>
            <a:pPr lvl="3"/>
            <a:r>
              <a:rPr lang="da-DK" err="1"/>
              <a:t>Fourth</a:t>
            </a:r>
            <a:r>
              <a:rPr lang="da-DK"/>
              <a:t> </a:t>
            </a:r>
            <a:r>
              <a:rPr lang="da-DK" err="1"/>
              <a:t>level</a:t>
            </a:r>
            <a:endParaRPr lang="da-DK"/>
          </a:p>
          <a:p>
            <a:pPr lvl="4"/>
            <a:r>
              <a:rPr lang="da-DK"/>
              <a:t>Fifth </a:t>
            </a:r>
            <a:r>
              <a:rPr lang="da-DK" err="1"/>
              <a:t>level</a:t>
            </a:r>
            <a:endParaRPr lang="da-DK"/>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a:t>
            </a:fld>
            <a:endParaRPr lang="da-DK"/>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Hello everybody, today I'll be the voice of the presentation, although all of us have contributed to the final version of it.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we have been assigned paper 5, which title you can see right here: The importance of being inconsistent.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a:t>
            </a:fld>
            <a:endParaRPr lang="da-DK"/>
          </a:p>
        </p:txBody>
      </p:sp>
    </p:spTree>
    <p:extLst>
      <p:ext uri="{BB962C8B-B14F-4D97-AF65-F5344CB8AC3E}">
        <p14:creationId xmlns:p14="http://schemas.microsoft.com/office/powerpoint/2010/main" val="1327321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DFT calculation is called normal if, for the system of interest the energy driven error is greater than the density driven error.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Keep in mind that the vast majority of present DFT calculations meet this criterion, so for these ones self-consistency is used.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For a DFT calculation to be called abnormal instead, the density driven error is greater than the energy driven error. So, for these one's inconsistency is used instead.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To recap, for normal and abnormal calculation, we respectively consider s</a:t>
            </a:r>
            <a:r>
              <a:rPr lang="en-US" sz="1800" dirty="0">
                <a:effectLst/>
                <a:latin typeface="Calibri" panose="020F0502020204030204" pitchFamily="34" charset="0"/>
                <a:ea typeface="Calibri" panose="020F0502020204030204" pitchFamily="34" charset="0"/>
                <a:cs typeface="Times New Roman" panose="02020603050405020304" pitchFamily="18" charset="0"/>
              </a:rPr>
              <a:t>elf-consistency and inconsistency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10</a:t>
            </a:fld>
            <a:endParaRPr lang="da-DK"/>
          </a:p>
        </p:txBody>
      </p:sp>
    </p:spTree>
    <p:extLst>
      <p:ext uri="{BB962C8B-B14F-4D97-AF65-F5344CB8AC3E}">
        <p14:creationId xmlns:p14="http://schemas.microsoft.com/office/powerpoint/2010/main" val="1386767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DFT, calculations are done iteratively to gain energy from densities. As you surely remember from lecture 2.4.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reason why we call these self-consistent is that the process is biased toward the initial guess which is typically based on prior knowledge. You can view it as sort of a constraint in terms of the likelihood for the calculations to find 'unexpected’ results.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Most of the time that’s good enough, however what should we ever do if it’s not?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11</a:t>
            </a:fld>
            <a:endParaRPr lang="da-DK"/>
          </a:p>
        </p:txBody>
      </p:sp>
    </p:spTree>
    <p:extLst>
      <p:ext uri="{BB962C8B-B14F-4D97-AF65-F5344CB8AC3E}">
        <p14:creationId xmlns:p14="http://schemas.microsoft.com/office/powerpoint/2010/main" val="3325956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on a serious note: by establishing a tool for error analysis, we can identify our model weaknesses.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Infact</a:t>
            </a:r>
            <a:r>
              <a:rPr lang="en-US" sz="1800" dirty="0">
                <a:effectLst/>
                <a:latin typeface="Calibri" panose="020F0502020204030204" pitchFamily="34" charset="0"/>
                <a:ea typeface="Calibri" panose="020F0502020204030204" pitchFamily="34" charset="0"/>
                <a:cs typeface="Times New Roman" panose="02020603050405020304" pitchFamily="18" charset="0"/>
              </a:rPr>
              <a:t>, just a few moments ago we went through this image without knowing the meaning of the final block, so let’s take a closer look at it.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To add inconsistency to our model we look for an optimal density through a self-consistent calculation. Such density is later used in a different ‘inconsistent’ model that has the opposite properties in terms of energy/density driven errors with respect to the original one.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newly calculated energy from the inconsistent model can then be fed back to the Self Consistent Loop in order to further decrease errors.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13</a:t>
            </a:fld>
            <a:endParaRPr lang="da-DK"/>
          </a:p>
        </p:txBody>
      </p:sp>
    </p:spTree>
    <p:extLst>
      <p:ext uri="{BB962C8B-B14F-4D97-AF65-F5344CB8AC3E}">
        <p14:creationId xmlns:p14="http://schemas.microsoft.com/office/powerpoint/2010/main" val="3752811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Well now, you might be asking yourself why some systems need inconsistent calculations and others do not.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answer relies on the fact that the density driven error might be significant compared to the functional error without being immediately apparent.  This is an abnormal system that needs inconsistent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 example of this is when the density driven error is an exponential function while the energy driven error is a linear functional which is sort of what you see in the image to the right. Here the density driven error has low significance until a certain point while the energy driven error is dominant.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14</a:t>
            </a:fld>
            <a:endParaRPr lang="da-DK"/>
          </a:p>
        </p:txBody>
      </p:sp>
    </p:spTree>
    <p:extLst>
      <p:ext uri="{BB962C8B-B14F-4D97-AF65-F5344CB8AC3E}">
        <p14:creationId xmlns:p14="http://schemas.microsoft.com/office/powerpoint/2010/main" val="40115993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another solution around the problem is proposed in the article: Partition density functional goes well together with HF-calculations. But before we go into the details as to why that is, we’ll just talk a little bit about what PDFT is.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PDFT is a method that partitions or fragments, the system into smaller pieces. This allows for easy calculations. We can add inconsistency along with a Kohn-sham approach to each single fragment created, which opens the possibility for high precision DFT work.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15</a:t>
            </a:fld>
            <a:endParaRPr lang="da-DK"/>
          </a:p>
        </p:txBody>
      </p:sp>
    </p:spTree>
    <p:extLst>
      <p:ext uri="{BB962C8B-B14F-4D97-AF65-F5344CB8AC3E}">
        <p14:creationId xmlns:p14="http://schemas.microsoft.com/office/powerpoint/2010/main" val="26056627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will now show you a visual representation of the PDFT method: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Which shows how we can partition either the potential or the density into smaller fragments, which as we said allows for easier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16</a:t>
            </a:fld>
            <a:endParaRPr lang="da-DK"/>
          </a:p>
        </p:txBody>
      </p:sp>
    </p:spTree>
    <p:extLst>
      <p:ext uri="{BB962C8B-B14F-4D97-AF65-F5344CB8AC3E}">
        <p14:creationId xmlns:p14="http://schemas.microsoft.com/office/powerpoint/2010/main" val="86392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Anyway, following up on our discussion, Figure A shows the decomposition of the partition energy error and figure B shows the total fragment energy error for PBE which is just another type of PDFT, where the overlap approximation is the red solid line.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Dotted lines denote instead functional-driven errors, and dashed lines denote density-driven errors.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It shows that for Bohr radius&gt;5 the density-driven error comes to dominate even the overlap approximation and thus HF-density can be used to improve it.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figure B the fragment error is generally much smaller for PDFT.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at Bohr radius&gt;4, these errors are density-driven and can be again reduced by HF-DFT.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17</a:t>
            </a:fld>
            <a:endParaRPr lang="da-DK"/>
          </a:p>
        </p:txBody>
      </p:sp>
    </p:spTree>
    <p:extLst>
      <p:ext uri="{BB962C8B-B14F-4D97-AF65-F5344CB8AC3E}">
        <p14:creationId xmlns:p14="http://schemas.microsoft.com/office/powerpoint/2010/main" val="4194742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 example of a physical phenomenon where large density-driven errors often occur is binding curves. This is because </a:t>
            </a:r>
            <a:r>
              <a:rPr lang="en-US" sz="1800" dirty="0">
                <a:effectLst/>
                <a:latin typeface="Calibri" panose="020F0502020204030204" pitchFamily="34" charset="0"/>
                <a:ea typeface="Calibri" panose="020F0502020204030204" pitchFamily="34" charset="0"/>
                <a:cs typeface="Calibri" panose="020F0502020204030204" pitchFamily="34" charset="0"/>
              </a:rPr>
              <a:t>Self-consistent DFT yields incorrect dissociation limits and deviates a lot at only 2 Å.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It is immediately evident from the figure that you need either a high-rank model or inconsistency calculations in order to reach acceptable binding curves.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For instance, HF-PBE and HF-B3LYP work just fine meanwhile B3LYP or PBE alone yield poor results. So generally, HF-DFT works extremely well in pairs with various high-rank models, as well as in  producing the correct dissociation products for most approximate functionals.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Just for the sake of completeness we would just like to mention that an additional physical phenomenon where inconsistency calculations are useful is when calculating Electron Affinities.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18</a:t>
            </a:fld>
            <a:endParaRPr lang="da-DK"/>
          </a:p>
        </p:txBody>
      </p:sp>
    </p:spTree>
    <p:extLst>
      <p:ext uri="{BB962C8B-B14F-4D97-AF65-F5344CB8AC3E}">
        <p14:creationId xmlns:p14="http://schemas.microsoft.com/office/powerpoint/2010/main" val="15714445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In conclusion: It was established in the beginning of the presentation that Kohn-Sham approach to DFT is popular and needs careful attention in order to increase the accuracy of the potential due to the various exchange-correlation approximations.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Subsequently, we moved into error analysis where we saw the need for adjustment to the methods used in DFT in case of abnormal systems and we thus elaborated on the in</a:t>
            </a:r>
            <a:r>
              <a:rPr lang="en-US" sz="1800" dirty="0">
                <a:effectLst/>
                <a:latin typeface="Calibri" panose="020F0502020204030204" pitchFamily="34" charset="0"/>
                <a:ea typeface="Calibri" panose="020F0502020204030204" pitchFamily="34" charset="0"/>
                <a:cs typeface="Times New Roman" panose="02020603050405020304" pitchFamily="18" charset="0"/>
              </a:rPr>
              <a:t>consistency method.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Ultimately, the result of the paper is that in many cases one can get better results by using the HF density as input to a KS-DFT evaluation of the energy, as opposed to using the KS-DFT to generate a self-consistent density.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An example emphasized in the article was the combination of PDFT along with HF-DFT. This is due to the former being good at dealing with density driven errors while the latter is good at dealing with fragment driven errors.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And finally, we have seen that some physical phenomena where inconsistency is useful are Binding curve and Electron affinity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 really hope our efforts to make this presentation as informative and light as possible will reach you, and we thank you! (And inconsistency girl, we couldn’t have done it without her)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19</a:t>
            </a:fld>
            <a:endParaRPr lang="da-DK"/>
          </a:p>
        </p:txBody>
      </p:sp>
    </p:spTree>
    <p:extLst>
      <p:ext uri="{BB962C8B-B14F-4D97-AF65-F5344CB8AC3E}">
        <p14:creationId xmlns:p14="http://schemas.microsoft.com/office/powerpoint/2010/main" val="203203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Let’s start by going through a short outline of what we are going to see today: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usual introduction will be given, and it will be followed by a recap on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Kohn sham DFT.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will then move onto potentials showing you results for different approximations, which proves to you the significance of Error analysis.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After that is covered, we will move onto the core of the paper, where we will talk about the differences between Self consistency and Inconsistency.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finally a brief explanation of PDFT along with a very important visual representation for it will be presented before giving some examples of physical phenomena where inconsistency calculations are relevant.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Finally, our conclusions.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2</a:t>
            </a:fld>
            <a:endParaRPr lang="da-DK"/>
          </a:p>
        </p:txBody>
      </p:sp>
    </p:spTree>
    <p:extLst>
      <p:ext uri="{BB962C8B-B14F-4D97-AF65-F5344CB8AC3E}">
        <p14:creationId xmlns:p14="http://schemas.microsoft.com/office/powerpoint/2010/main" val="3517172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Ok! So: The paper deals with different aspects, but we thought it would be great to mark the 3 most challenging ones to you before jumping into them.</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First: In KS-DFT there exists a vast number of exchange-correlation approximations which is basically what fuels the discussion at hand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Then, we use Error Analysis for a better future model approach, by probing the weaknesses of the different approximations.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And lastly the differences between Normal vs. Abnormal systems which will hopefully be clearer by the end of the presentation</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3</a:t>
            </a:fld>
            <a:endParaRPr lang="da-DK"/>
          </a:p>
        </p:txBody>
      </p:sp>
    </p:spTree>
    <p:extLst>
      <p:ext uri="{BB962C8B-B14F-4D97-AF65-F5344CB8AC3E}">
        <p14:creationId xmlns:p14="http://schemas.microsoft.com/office/powerpoint/2010/main" val="2307429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Alright then! Let’s start with our good old friend: the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method.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you probably know this is used to approximate the very complex many-body wave function such that it is reduced to a Single Slater Determinant which you can see right here: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structure represented is very intuitive as both rows and columns are fixed on either orbitals or electron positions, and the scale of the matrix is determined by the number of orbitals we are considering. The slater determinant also helps us keep the antisymmetric property of the wave function; however, a normalization factor is introduced as the normalization is lost throughout the process.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way we can find the ground state energy by minimizing the Hamiltonian of the system</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However, since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method doesn't take electron correlation into account, other approaches have been developed, one such approach is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Kohm</a:t>
            </a:r>
            <a:r>
              <a:rPr lang="en-US" sz="1800" dirty="0">
                <a:effectLst/>
                <a:latin typeface="Calibri" panose="020F0502020204030204" pitchFamily="34" charset="0"/>
                <a:ea typeface="Calibri" panose="020F0502020204030204" pitchFamily="34" charset="0"/>
                <a:cs typeface="Times New Roman" panose="02020603050405020304" pitchFamily="18" charset="0"/>
              </a:rPr>
              <a:t>-Sham method that includes electron correlation but suffers self-interaction effects.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4</a:t>
            </a:fld>
            <a:endParaRPr lang="da-DK"/>
          </a:p>
        </p:txBody>
      </p:sp>
    </p:spTree>
    <p:extLst>
      <p:ext uri="{BB962C8B-B14F-4D97-AF65-F5344CB8AC3E}">
        <p14:creationId xmlns:p14="http://schemas.microsoft.com/office/powerpoint/2010/main" val="3222000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Such an approach to standard DFT calculations is now one of the most popular and most used methods with more than 30.000 scientific papers published each year.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Kohn-Sham DFT Proposes a Non-Interactive System that replicates the same density as the original one using the effective potential: which basically means that starting from our original interacting system we simplify it by removing all the electron interactions and, hence reducing its complexity.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strongest tool we have for such an approximation is the KS equation which we should all know. (Show equation) in which we can denote the different contributions, namely: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Kinetic Energy operator; the Effective potential - which as we mentioned is the key to obtaining the same density as the one, we have in the original system-, and finally the wave function which, let’s not forget, depends on density too.</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that we have established that there is a relation between the wave function and the potential in KS-DFT we can look further into that.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5</a:t>
            </a:fld>
            <a:endParaRPr lang="da-DK"/>
          </a:p>
        </p:txBody>
      </p:sp>
    </p:spTree>
    <p:extLst>
      <p:ext uri="{BB962C8B-B14F-4D97-AF65-F5344CB8AC3E}">
        <p14:creationId xmlns:p14="http://schemas.microsoft.com/office/powerpoint/2010/main" val="61004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From this figure we can see the potential of various KS-DFT calculations with different exchange-correlation approximations. This evidently shows that all these approximations give different results.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Thereby missing the shell structure. This is due to an oscillation error for the densities, which implies that we need a quantification tool to adjust the error.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it’s now time to move onto Error analysis to take a closer look on the driven error.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6</a:t>
            </a:fld>
            <a:endParaRPr lang="da-DK"/>
          </a:p>
        </p:txBody>
      </p:sp>
    </p:spTree>
    <p:extLst>
      <p:ext uri="{BB962C8B-B14F-4D97-AF65-F5344CB8AC3E}">
        <p14:creationId xmlns:p14="http://schemas.microsoft.com/office/powerpoint/2010/main" val="1216910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already mentioned early on, error analysis is one of the primary tools used to quantify errors of the different approximations used.  We will now briefly go through the equations before giving a better visual representation and understanding for them. So just bear with us for a moment.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First, we make a distinction between the two main types of errors: the Energy driven error: which is the error defined as delta Ef (where the f stands as functional) in which the density stays fixed, and the error is calculated from approximated Energy and exact energy.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then we have the density driven error which is instead defined as the difference in approximate and exact density by keeping the approximate energy fixed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such a way we can define the total energy error as the sum of these two contributions.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don’t you mind the graph, as our aim is to explain it to you step-by-step by other means: which brings you to our next exciting slide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7</a:t>
            </a:fld>
            <a:endParaRPr lang="da-DK"/>
          </a:p>
        </p:txBody>
      </p:sp>
    </p:spTree>
    <p:extLst>
      <p:ext uri="{BB962C8B-B14F-4D97-AF65-F5344CB8AC3E}">
        <p14:creationId xmlns:p14="http://schemas.microsoft.com/office/powerpoint/2010/main" val="904528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Now I ask you to pay close attention to this as it will be crucial for the understanding of the topic at hand. Drawing time!</a:t>
            </a:r>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8</a:t>
            </a:fld>
            <a:endParaRPr lang="da-DK"/>
          </a:p>
        </p:txBody>
      </p:sp>
    </p:spTree>
    <p:extLst>
      <p:ext uri="{BB962C8B-B14F-4D97-AF65-F5344CB8AC3E}">
        <p14:creationId xmlns:p14="http://schemas.microsoft.com/office/powerpoint/2010/main" val="3691890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it-IT" dirty="0"/>
              <a:t>ALLA FINE DELLA SLIDE: </a:t>
            </a:r>
            <a:r>
              <a:rPr lang="en-US" sz="1800" dirty="0">
                <a:effectLst/>
                <a:latin typeface="Calibri" panose="020F0502020204030204" pitchFamily="34" charset="0"/>
                <a:ea typeface="Calibri" panose="020F0502020204030204" pitchFamily="34" charset="0"/>
                <a:cs typeface="Calibri" panose="020F0502020204030204" pitchFamily="34" charset="0"/>
              </a:rPr>
              <a:t>And now a final remark goes to the fact that since the energy error of any approximate self-consistent DFT calculation, can be decomposed in this manner, we can then classify these two into normal and abnormal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9</a:t>
            </a:fld>
            <a:endParaRPr lang="da-DK"/>
          </a:p>
        </p:txBody>
      </p:sp>
    </p:spTree>
    <p:extLst>
      <p:ext uri="{BB962C8B-B14F-4D97-AF65-F5344CB8AC3E}">
        <p14:creationId xmlns:p14="http://schemas.microsoft.com/office/powerpoint/2010/main" val="2130526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A">
    <p:bg>
      <p:bgPr>
        <a:solidFill>
          <a:schemeClr val="accent1"/>
        </a:solidFill>
        <a:effectLst/>
      </p:bgPr>
    </p:bg>
    <p:spTree>
      <p:nvGrpSpPr>
        <p:cNvPr id="1" name=""/>
        <p:cNvGrpSpPr/>
        <p:nvPr/>
      </p:nvGrpSpPr>
      <p:grpSpPr>
        <a:xfrm>
          <a:off x="0" y="0"/>
          <a:ext cx="0" cy="0"/>
          <a:chOff x="0" y="0"/>
          <a:chExt cx="0" cy="0"/>
        </a:xfrm>
      </p:grpSpPr>
      <p:sp>
        <p:nvSpPr>
          <p:cNvPr id="2" name="Background"/>
          <p:cNvSpPr/>
          <p:nvPr userDrawn="1"/>
        </p:nvSpPr>
        <p:spPr bwMode="auto">
          <a:xfrm>
            <a:off x="0" y="0"/>
            <a:ext cx="0" cy="0"/>
          </a:xfrm>
          <a:prstGeom prst="rect">
            <a:avLst/>
          </a:prstGeom>
          <a:solidFill>
            <a:srgbClr val="99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11" name="Logo white">
            <a:extLst>
              <a:ext uri="{FF2B5EF4-FFF2-40B4-BE49-F238E27FC236}">
                <a16:creationId xmlns:a16="http://schemas.microsoft.com/office/drawing/2014/main" id="{275A6477-FE3A-4D40-B1FE-E46C11E344A5}"/>
              </a:ext>
            </a:extLst>
          </p:cNvPr>
          <p:cNvSpPr>
            <a:spLocks noChangeAspect="1"/>
          </p:cNvSpPr>
          <p:nvPr userDrawn="1">
            <p:custDataLst>
              <p:tags r:id="rId1"/>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bg1"/>
                </a:solidFill>
              </a:defRPr>
            </a:lvl1pPr>
          </a:lstStyle>
          <a:p>
            <a:pPr lvl="0"/>
            <a:r>
              <a:rPr lang="en-GB" noProof="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bg1"/>
                </a:solidFill>
              </a:defRPr>
            </a:lvl1pPr>
          </a:lstStyle>
          <a:p>
            <a:pPr lvl="0"/>
            <a:r>
              <a:rPr lang="en-GB" noProof="0"/>
              <a:t>Click to edit Master subtitle style</a:t>
            </a:r>
            <a:endParaRPr lang="en-GB"/>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en-GB"/>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32272145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en-GB"/>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a:p>
        </p:txBody>
      </p:sp>
      <p:sp>
        <p:nvSpPr>
          <p:cNvPr id="10" name="Logo color">
            <a:extLst>
              <a:ext uri="{FF2B5EF4-FFF2-40B4-BE49-F238E27FC236}">
                <a16:creationId xmlns:a16="http://schemas.microsoft.com/office/drawing/2014/main" id="{B0EE486B-843B-49D6-90AE-5093AB56E30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a:p>
        </p:txBody>
      </p:sp>
    </p:spTree>
    <p:extLst>
      <p:ext uri="{BB962C8B-B14F-4D97-AF65-F5344CB8AC3E}">
        <p14:creationId xmlns:p14="http://schemas.microsoft.com/office/powerpoint/2010/main" val="2321786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ront/Pause B">
    <p:bg>
      <p:bgRef idx="1001">
        <a:schemeClr val="bg1"/>
      </p:bgRef>
    </p:bg>
    <p:spTree>
      <p:nvGrpSpPr>
        <p:cNvPr id="1" name=""/>
        <p:cNvGrpSpPr/>
        <p:nvPr/>
      </p:nvGrpSpPr>
      <p:grpSpPr>
        <a:xfrm>
          <a:off x="0" y="0"/>
          <a:ext cx="0" cy="0"/>
          <a:chOff x="0" y="0"/>
          <a:chExt cx="0" cy="0"/>
        </a:xfrm>
      </p:grpSpPr>
      <p:sp>
        <p:nvSpPr>
          <p:cNvPr id="10" name="Background">
            <a:extLst>
              <a:ext uri="{FF2B5EF4-FFF2-40B4-BE49-F238E27FC236}">
                <a16:creationId xmlns:a16="http://schemas.microsoft.com/office/drawing/2014/main" id="{A3420087-96DF-432F-B192-585D42BF6A4E}"/>
              </a:ext>
            </a:extLst>
          </p:cNvPr>
          <p:cNvSpPr/>
          <p:nvPr userDrawn="1"/>
        </p:nvSpPr>
        <p:spPr bwMode="auto">
          <a:xfrm>
            <a:off x="0" y="0"/>
            <a:ext cx="12193200" cy="68616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13" name="Logo color">
            <a:extLst>
              <a:ext uri="{FF2B5EF4-FFF2-40B4-BE49-F238E27FC236}">
                <a16:creationId xmlns:a16="http://schemas.microsoft.com/office/drawing/2014/main" id="{09BBEE10-6A59-474F-B766-7643F97F869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p:spPr>
        <p:txBody>
          <a:bodyPr vert="horz" wrap="square" lIns="91440" tIns="45720" rIns="91440" bIns="45720" numCol="1" anchor="t" anchorCtr="0" compatLnSpc="1">
            <a:prstTxWarp prst="textNoShape">
              <a:avLst/>
            </a:prstTxWarp>
            <a:noAutofit/>
          </a:bodyPr>
          <a:lstStyle/>
          <a:p>
            <a:endParaRPr lang="en-GB"/>
          </a:p>
        </p:txBody>
      </p:sp>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en-GB"/>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a:p>
        </p:txBody>
      </p:sp>
      <p:sp>
        <p:nvSpPr>
          <p:cNvPr id="11" name="Bottom bar">
            <a:extLst>
              <a:ext uri="{FF2B5EF4-FFF2-40B4-BE49-F238E27FC236}">
                <a16:creationId xmlns:a16="http://schemas.microsoft.com/office/drawing/2014/main" id="{495865CE-5BE9-4122-8AB8-48E534DD88F7}"/>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
        <p:nvSpPr>
          <p:cNvPr id="12" name="Top bar">
            <a:extLst>
              <a:ext uri="{FF2B5EF4-FFF2-40B4-BE49-F238E27FC236}">
                <a16:creationId xmlns:a16="http://schemas.microsoft.com/office/drawing/2014/main" id="{0D436479-94F3-475C-8F8D-D3CDC81793FD}"/>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34963761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 B">
    <p:bg>
      <p:bgRef idx="1001">
        <a:schemeClr val="bg1"/>
      </p:bgRef>
    </p:bg>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GB" noProof="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GB" noProof="0"/>
              <a:t>Click to edit Master subtitle style</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a:xfrm>
            <a:off x="1774800" y="1706400"/>
            <a:ext cx="9312374"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en-GB"/>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B1D5E1-0C4E-4A74-BE37-26307F7E2821}"/>
              </a:ext>
            </a:extLst>
          </p:cNvPr>
          <p:cNvSpPr>
            <a:spLocks noGrp="1"/>
          </p:cNvSpPr>
          <p:nvPr>
            <p:ph type="title"/>
          </p:nvPr>
        </p:nvSpPr>
        <p:spPr>
          <a:xfrm>
            <a:off x="1774726" y="426127"/>
            <a:ext cx="9312374" cy="972716"/>
          </a:xfrm>
        </p:spPr>
        <p:txBody>
          <a:bodyPr/>
          <a:lstStyle/>
          <a:p>
            <a:r>
              <a:rPr lang="en-GB"/>
              <a:t>Click to edit Master title style</a:t>
            </a:r>
          </a:p>
        </p:txBody>
      </p:sp>
      <p:sp>
        <p:nvSpPr>
          <p:cNvPr id="3" name="Content Placeholder 2"/>
          <p:cNvSpPr>
            <a:spLocks noGrp="1"/>
          </p:cNvSpPr>
          <p:nvPr>
            <p:ph sz="half" idx="1"/>
          </p:nvPr>
        </p:nvSpPr>
        <p:spPr>
          <a:xfrm>
            <a:off x="1774800" y="1706399"/>
            <a:ext cx="4410177"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678001" y="1706399"/>
            <a:ext cx="4409100"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Footer Placeholder 6">
            <a:extLst>
              <a:ext uri="{FF2B5EF4-FFF2-40B4-BE49-F238E27FC236}">
                <a16:creationId xmlns:a16="http://schemas.microsoft.com/office/drawing/2014/main" id="{02499420-B0E8-4C8A-8C00-E21262271ADD}"/>
              </a:ext>
            </a:extLst>
          </p:cNvPr>
          <p:cNvSpPr>
            <a:spLocks noGrp="1"/>
          </p:cNvSpPr>
          <p:nvPr>
            <p:ph type="ftr" sz="quarter" idx="10"/>
          </p:nvPr>
        </p:nvSpPr>
        <p:spPr/>
        <p:txBody>
          <a:bodyPr/>
          <a:lstStyle/>
          <a:p>
            <a:endParaRPr lang="en-GB"/>
          </a:p>
        </p:txBody>
      </p:sp>
      <p:sp>
        <p:nvSpPr>
          <p:cNvPr id="8" name="Slide Number Placeholder 7">
            <a:extLst>
              <a:ext uri="{FF2B5EF4-FFF2-40B4-BE49-F238E27FC236}">
                <a16:creationId xmlns:a16="http://schemas.microsoft.com/office/drawing/2014/main" id="{E3EE7F0E-E606-41AC-BBBF-B5AECB1112EB}"/>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2945711255"/>
      </p:ext>
    </p:extLst>
  </p:cSld>
  <p:clrMapOvr>
    <a:masterClrMapping/>
  </p:clrMapOvr>
  <p:extLst>
    <p:ext uri="{DCECCB84-F9BA-43D5-87BE-67443E8EF086}">
      <p15:sldGuideLst xmlns:p15="http://schemas.microsoft.com/office/powerpoint/2012/main">
        <p15:guide id="1" pos="1118" userDrawn="1">
          <p15:clr>
            <a:srgbClr val="F26B43"/>
          </p15:clr>
        </p15:guide>
        <p15:guide id="2" pos="3896" userDrawn="1">
          <p15:clr>
            <a:srgbClr val="F26B43"/>
          </p15:clr>
        </p15:guide>
        <p15:guide id="3" pos="4205" userDrawn="1">
          <p15:clr>
            <a:srgbClr val="F26B43"/>
          </p15:clr>
        </p15:guide>
        <p15:guide id="4" pos="6984" userDrawn="1">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GB"/>
              <a:t>Click to edit Master title style</a:t>
            </a:r>
          </a:p>
        </p:txBody>
      </p:sp>
      <p:sp>
        <p:nvSpPr>
          <p:cNvPr id="3" name="Content Placeholder 2"/>
          <p:cNvSpPr>
            <a:spLocks noGrp="1"/>
          </p:cNvSpPr>
          <p:nvPr>
            <p:ph idx="1"/>
          </p:nvPr>
        </p:nvSpPr>
        <p:spPr>
          <a:xfrm>
            <a:off x="1774726" y="1706328"/>
            <a:ext cx="6048672"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en-GB"/>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en-GB"/>
              <a:t>Click the placeholder and paste image via Skyfish icon</a:t>
            </a:r>
          </a:p>
          <a:p>
            <a:endParaRPr lang="en-GB"/>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en-GB"/>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GB"/>
              <a:t>Click to edit Master title style</a:t>
            </a:r>
          </a:p>
        </p:txBody>
      </p:sp>
      <p:sp>
        <p:nvSpPr>
          <p:cNvPr id="3" name="Content Placeholder 2"/>
          <p:cNvSpPr>
            <a:spLocks noGrp="1"/>
          </p:cNvSpPr>
          <p:nvPr>
            <p:ph idx="1"/>
          </p:nvPr>
        </p:nvSpPr>
        <p:spPr>
          <a:xfrm>
            <a:off x="4221360" y="1706328"/>
            <a:ext cx="6865740"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en-GB"/>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en-GB"/>
              <a:t>Click the placeholder and paste image via Skyfish icon</a:t>
            </a:r>
          </a:p>
          <a:p>
            <a:endParaRPr lang="en-GB"/>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en-GB"/>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53C3-F3F7-4638-96F8-7CF20CB55E0C}"/>
              </a:ext>
            </a:extLst>
          </p:cNvPr>
          <p:cNvSpPr>
            <a:spLocks noGrp="1"/>
          </p:cNvSpPr>
          <p:nvPr>
            <p:ph type="title" hasCustomPrompt="1"/>
          </p:nvPr>
        </p:nvSpPr>
        <p:spPr>
          <a:xfrm>
            <a:off x="247650" y="980727"/>
            <a:ext cx="3740400" cy="418115"/>
          </a:xfrm>
        </p:spPr>
        <p:txBody>
          <a:bodyPr/>
          <a:lstStyle>
            <a:lvl1pPr>
              <a:defRPr sz="2400"/>
            </a:lvl1pPr>
          </a:lstStyle>
          <a:p>
            <a:r>
              <a:rPr lang="en-GB"/>
              <a:t>Click to add title one line</a:t>
            </a:r>
          </a:p>
        </p:txBody>
      </p:sp>
      <p:sp>
        <p:nvSpPr>
          <p:cNvPr id="15" name="Content Placeholder 2">
            <a:extLst>
              <a:ext uri="{FF2B5EF4-FFF2-40B4-BE49-F238E27FC236}">
                <a16:creationId xmlns:a16="http://schemas.microsoft.com/office/drawing/2014/main" id="{CC0DB591-4602-46B3-B1C3-1E64148AB9B7}"/>
              </a:ext>
            </a:extLst>
          </p:cNvPr>
          <p:cNvSpPr>
            <a:spLocks noGrp="1"/>
          </p:cNvSpPr>
          <p:nvPr>
            <p:ph idx="1"/>
          </p:nvPr>
        </p:nvSpPr>
        <p:spPr>
          <a:xfrm>
            <a:off x="247650" y="4407150"/>
            <a:ext cx="3740400" cy="184442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9" name="Text Placeholder 18">
            <a:extLst>
              <a:ext uri="{FF2B5EF4-FFF2-40B4-BE49-F238E27FC236}">
                <a16:creationId xmlns:a16="http://schemas.microsoft.com/office/drawing/2014/main" id="{68416079-1CFC-426F-A6ED-5AB355FC545F}"/>
              </a:ext>
            </a:extLst>
          </p:cNvPr>
          <p:cNvSpPr>
            <a:spLocks noGrp="1"/>
          </p:cNvSpPr>
          <p:nvPr>
            <p:ph type="body" sz="quarter" idx="21" hasCustomPrompt="1"/>
          </p:nvPr>
        </p:nvSpPr>
        <p:spPr>
          <a:xfrm>
            <a:off x="42227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p>
        </p:txBody>
      </p:sp>
      <p:sp>
        <p:nvSpPr>
          <p:cNvPr id="21" name="Content Placeholder 20">
            <a:extLst>
              <a:ext uri="{FF2B5EF4-FFF2-40B4-BE49-F238E27FC236}">
                <a16:creationId xmlns:a16="http://schemas.microsoft.com/office/drawing/2014/main" id="{D358873C-68BF-4E89-B536-B3248F2B25FE}"/>
              </a:ext>
            </a:extLst>
          </p:cNvPr>
          <p:cNvSpPr>
            <a:spLocks noGrp="1"/>
          </p:cNvSpPr>
          <p:nvPr>
            <p:ph sz="quarter" idx="22"/>
          </p:nvPr>
        </p:nvSpPr>
        <p:spPr>
          <a:xfrm>
            <a:off x="4222750" y="4406899"/>
            <a:ext cx="3740401"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23" name="Text Placeholder 22">
            <a:extLst>
              <a:ext uri="{FF2B5EF4-FFF2-40B4-BE49-F238E27FC236}">
                <a16:creationId xmlns:a16="http://schemas.microsoft.com/office/drawing/2014/main" id="{69A0E900-1FE2-4CC1-B435-93F3A1189356}"/>
              </a:ext>
            </a:extLst>
          </p:cNvPr>
          <p:cNvSpPr>
            <a:spLocks noGrp="1"/>
          </p:cNvSpPr>
          <p:nvPr>
            <p:ph type="body" sz="quarter" idx="23" hasCustomPrompt="1"/>
          </p:nvPr>
        </p:nvSpPr>
        <p:spPr>
          <a:xfrm>
            <a:off x="81978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p>
        </p:txBody>
      </p:sp>
      <p:sp>
        <p:nvSpPr>
          <p:cNvPr id="25" name="Content Placeholder 24">
            <a:extLst>
              <a:ext uri="{FF2B5EF4-FFF2-40B4-BE49-F238E27FC236}">
                <a16:creationId xmlns:a16="http://schemas.microsoft.com/office/drawing/2014/main" id="{E094886A-F110-4851-B1DA-8DFC40D509F8}"/>
              </a:ext>
            </a:extLst>
          </p:cNvPr>
          <p:cNvSpPr>
            <a:spLocks noGrp="1"/>
          </p:cNvSpPr>
          <p:nvPr>
            <p:ph sz="quarter" idx="24"/>
          </p:nvPr>
        </p:nvSpPr>
        <p:spPr>
          <a:xfrm>
            <a:off x="8197850" y="4406899"/>
            <a:ext cx="3740400"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9" name="Picture Placeholder 8">
            <a:extLst>
              <a:ext uri="{FF2B5EF4-FFF2-40B4-BE49-F238E27FC236}">
                <a16:creationId xmlns:a16="http://schemas.microsoft.com/office/drawing/2014/main" id="{91B02311-54A6-4455-B615-BBCA0DA742E4}"/>
              </a:ext>
            </a:extLst>
          </p:cNvPr>
          <p:cNvSpPr>
            <a:spLocks noGrp="1"/>
          </p:cNvSpPr>
          <p:nvPr>
            <p:ph type="pic" sz="quarter" idx="18" hasCustomPrompt="1"/>
          </p:nvPr>
        </p:nvSpPr>
        <p:spPr>
          <a:xfrm>
            <a:off x="247650" y="1546282"/>
            <a:ext cx="3740400" cy="2664000"/>
          </a:xfrm>
        </p:spPr>
        <p:txBody>
          <a:bodyPr/>
          <a:lstStyle>
            <a:lvl1pPr marL="0" indent="0" algn="ctr">
              <a:buNone/>
              <a:defRPr sz="1200"/>
            </a:lvl1pPr>
          </a:lstStyle>
          <a:p>
            <a:r>
              <a:rPr lang="en-GB"/>
              <a:t>Click the placeholder and paste image via Skyfish icon</a:t>
            </a:r>
          </a:p>
        </p:txBody>
      </p:sp>
      <p:sp>
        <p:nvSpPr>
          <p:cNvPr id="13" name="Picture Placeholder 8">
            <a:extLst>
              <a:ext uri="{FF2B5EF4-FFF2-40B4-BE49-F238E27FC236}">
                <a16:creationId xmlns:a16="http://schemas.microsoft.com/office/drawing/2014/main" id="{710A5827-3485-49A0-81F0-FF89EE34B804}"/>
              </a:ext>
            </a:extLst>
          </p:cNvPr>
          <p:cNvSpPr>
            <a:spLocks noGrp="1"/>
          </p:cNvSpPr>
          <p:nvPr>
            <p:ph type="pic" sz="quarter" idx="19" hasCustomPrompt="1"/>
          </p:nvPr>
        </p:nvSpPr>
        <p:spPr>
          <a:xfrm>
            <a:off x="4223149" y="1548581"/>
            <a:ext cx="3740400" cy="2664000"/>
          </a:xfrm>
        </p:spPr>
        <p:txBody>
          <a:bodyPr/>
          <a:lstStyle>
            <a:lvl1pPr marL="0" indent="0" algn="ctr">
              <a:buNone/>
              <a:defRPr sz="1200"/>
            </a:lvl1pPr>
          </a:lstStyle>
          <a:p>
            <a:r>
              <a:rPr lang="en-GB"/>
              <a:t>Click the placeholder and paste image via Skyfish icon</a:t>
            </a:r>
          </a:p>
        </p:txBody>
      </p:sp>
      <p:sp>
        <p:nvSpPr>
          <p:cNvPr id="14" name="Picture Placeholder 8">
            <a:extLst>
              <a:ext uri="{FF2B5EF4-FFF2-40B4-BE49-F238E27FC236}">
                <a16:creationId xmlns:a16="http://schemas.microsoft.com/office/drawing/2014/main" id="{E27B0558-FCB8-4A55-9BA9-182DFF0387F4}"/>
              </a:ext>
            </a:extLst>
          </p:cNvPr>
          <p:cNvSpPr>
            <a:spLocks noGrp="1"/>
          </p:cNvSpPr>
          <p:nvPr>
            <p:ph type="pic" sz="quarter" idx="20" hasCustomPrompt="1"/>
          </p:nvPr>
        </p:nvSpPr>
        <p:spPr>
          <a:xfrm>
            <a:off x="8198648" y="1546282"/>
            <a:ext cx="3740400" cy="2664000"/>
          </a:xfrm>
        </p:spPr>
        <p:txBody>
          <a:bodyPr/>
          <a:lstStyle>
            <a:lvl1pPr marL="0" indent="0" algn="ctr">
              <a:buNone/>
              <a:defRPr sz="1200"/>
            </a:lvl1pPr>
          </a:lstStyle>
          <a:p>
            <a:r>
              <a:rPr lang="en-GB"/>
              <a:t>Click the placeholder and paste image via Skyfish icon</a:t>
            </a:r>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18863740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p15:clr>
            <a:srgbClr val="F26B43"/>
          </p15:clr>
        </p15:guide>
        <p15:guide id="2" pos="7522"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GB"/>
              <a:t>Click to edit Master title style</a:t>
            </a:r>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en-GB"/>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266926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Logo color">
            <a:extLst>
              <a:ext uri="{FF2B5EF4-FFF2-40B4-BE49-F238E27FC236}">
                <a16:creationId xmlns:a16="http://schemas.microsoft.com/office/drawing/2014/main" id="{ADC92552-7939-46C1-AAFE-B97F51EBFFE9}"/>
              </a:ext>
            </a:extLst>
          </p:cNvPr>
          <p:cNvSpPr>
            <a:spLocks noChangeAspect="1"/>
          </p:cNvSpPr>
          <p:nvPr userDrawn="1">
            <p:custDataLst>
              <p:tags r:id="rId13"/>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a:p>
        </p:txBody>
      </p:sp>
      <p:sp>
        <p:nvSpPr>
          <p:cNvPr id="11" name="Bottom bar">
            <a:extLst>
              <a:ext uri="{FF2B5EF4-FFF2-40B4-BE49-F238E27FC236}">
                <a16:creationId xmlns:a16="http://schemas.microsoft.com/office/drawing/2014/main" id="{FFFFD011-0D94-46EE-B45C-787FE82C3B5E}"/>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en-GB"/>
          </a:p>
        </p:txBody>
      </p:sp>
      <p:sp>
        <p:nvSpPr>
          <p:cNvPr id="4" name="Slide Number Placeholder 3"/>
          <p:cNvSpPr>
            <a:spLocks noGrp="1"/>
          </p:cNvSpPr>
          <p:nvPr>
            <p:ph type="sldNum" sz="quarter" idx="4"/>
          </p:nvPr>
        </p:nvSpPr>
        <p:spPr>
          <a:xfrm>
            <a:off x="11506450" y="6541200"/>
            <a:ext cx="432600" cy="316800"/>
          </a:xfrm>
          <a:prstGeom prst="rect">
            <a:avLst/>
          </a:prstGeom>
        </p:spPr>
        <p:txBody>
          <a:bodyPr vert="horz" lIns="0" tIns="0" rIns="0" bIns="0" rtlCol="0" anchor="ctr" anchorCtr="0"/>
          <a:lstStyle>
            <a:lvl1pPr algn="l">
              <a:defRPr sz="700" b="1">
                <a:solidFill>
                  <a:schemeClr val="bg1"/>
                </a:solidFill>
                <a:latin typeface="+mn-lt"/>
              </a:defRPr>
            </a:lvl1pPr>
          </a:lstStyle>
          <a:p>
            <a:fld id="{103EA872-A674-449B-A120-B97244F8E91D}" type="slidenum">
              <a:rPr lang="en-GB" smtClean="0"/>
              <a:pPr/>
              <a:t>‹#›</a:t>
            </a:fld>
            <a:endParaRPr lang="en-GB"/>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GB"/>
              <a:t>Click to edit Master title style</a:t>
            </a:r>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113676" name="text" descr="{&quot;templafy&quot;:{&quot;id&quot;:&quot;d83eb329-6f3f-4e84-875b-22890cbe52b3&quot;}}" title="UserProfile.Offices.Workarea_{{DocumentLanguage}}"/>
          <p:cNvSpPr>
            <a:spLocks noChangeArrowheads="1"/>
          </p:cNvSpPr>
          <p:nvPr/>
        </p:nvSpPr>
        <p:spPr bwMode="auto">
          <a:xfrm>
            <a:off x="1774726" y="6541200"/>
            <a:ext cx="3397071" cy="31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0"/>
          <a:lstStyle/>
          <a:p>
            <a:pPr algn="l" eaLnBrk="0" hangingPunct="0">
              <a:spcBef>
                <a:spcPct val="0"/>
              </a:spcBef>
            </a:pPr>
            <a:r>
              <a:rPr lang="en-GB" sz="700" b="1">
                <a:solidFill>
                  <a:schemeClr val="bg1"/>
                </a:solidFill>
                <a:latin typeface="+mn-lt"/>
              </a:rPr>
              <a:t>DTU Sustain</a:t>
            </a:r>
          </a:p>
        </p:txBody>
      </p:sp>
      <p:sp>
        <p:nvSpPr>
          <p:cNvPr id="5" name="date" descr="{&quot;templafy&quot;:{&quot;id&quot;:&quot;1167196c-97e0-471a-8609-9a271d794e0e&quot;}}" title="Form.Date">
            <a:extLst>
              <a:ext uri="{FF2B5EF4-FFF2-40B4-BE49-F238E27FC236}">
                <a16:creationId xmlns:a16="http://schemas.microsoft.com/office/drawing/2014/main" id="{792B975C-625D-4095-8E1D-63F20A11B57C}"/>
              </a:ext>
            </a:extLst>
          </p:cNvPr>
          <p:cNvSpPr/>
          <p:nvPr userDrawn="1"/>
        </p:nvSpPr>
        <p:spPr bwMode="auto">
          <a:xfrm>
            <a:off x="251363" y="6541200"/>
            <a:ext cx="1104013" cy="316800"/>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algn="r" defTabSz="914400" rtl="0" eaLnBrk="1" fontAlgn="base" latinLnBrk="0" hangingPunct="1">
              <a:lnSpc>
                <a:spcPct val="100000"/>
              </a:lnSpc>
              <a:spcBef>
                <a:spcPct val="50000"/>
              </a:spcBef>
              <a:spcAft>
                <a:spcPct val="0"/>
              </a:spcAft>
              <a:buClrTx/>
              <a:buSzTx/>
              <a:buFontTx/>
              <a:buNone/>
              <a:tabLst/>
            </a:pPr>
            <a:r>
              <a:rPr kumimoji="0" lang="en-GB" sz="700" b="1" i="0" u="none" strike="noStrike" cap="none" normalizeH="0" baseline="0">
                <a:ln>
                  <a:noFill/>
                </a:ln>
                <a:solidFill>
                  <a:schemeClr val="bg1"/>
                </a:solidFill>
                <a:effectLst/>
                <a:latin typeface="+mn-lt"/>
                <a:ea typeface="ＭＳ Ｐゴシック" pitchFamily="-80" charset="-128"/>
              </a:rPr>
              <a:t>12 October 2022</a:t>
            </a:r>
          </a:p>
        </p:txBody>
      </p:sp>
      <p:sp>
        <p:nvSpPr>
          <p:cNvPr id="7" name="text" descr="{&quot;templafy&quot;:{&quot;id&quot;:&quot;93183b9a-a0f4-4d9a-800c-5911d85eba2f&quot;}}" title="Form.PresentationTitle">
            <a:extLst>
              <a:ext uri="{FF2B5EF4-FFF2-40B4-BE49-F238E27FC236}">
                <a16:creationId xmlns:a16="http://schemas.microsoft.com/office/drawing/2014/main" id="{06B09BDB-1C7D-4F8A-8F1B-82D88054A428}"/>
              </a:ext>
            </a:extLst>
          </p:cNvPr>
          <p:cNvSpPr txBox="1"/>
          <p:nvPr userDrawn="1"/>
        </p:nvSpPr>
        <p:spPr>
          <a:xfrm>
            <a:off x="5591149" y="6541200"/>
            <a:ext cx="5495949" cy="316800"/>
          </a:xfrm>
          <a:prstGeom prst="rect">
            <a:avLst/>
          </a:prstGeom>
          <a:noFill/>
        </p:spPr>
        <p:txBody>
          <a:bodyPr wrap="square" lIns="0" tIns="0" rIns="0" bIns="0" rtlCol="0" anchor="ctr" anchorCtr="0">
            <a:noAutofit/>
          </a:bodyPr>
          <a:lstStyle/>
          <a:p>
            <a:pPr algn="r"/>
            <a:endParaRPr lang="en-GB" sz="700">
              <a:solidFill>
                <a:schemeClr val="bg1"/>
              </a:solidFill>
              <a:latin typeface="+mn-lt"/>
            </a:endParaRPr>
          </a:p>
        </p:txBody>
      </p:sp>
      <p:sp>
        <p:nvSpPr>
          <p:cNvPr id="2" name="Top bar">
            <a:extLst>
              <a:ext uri="{FF2B5EF4-FFF2-40B4-BE49-F238E27FC236}">
                <a16:creationId xmlns:a16="http://schemas.microsoft.com/office/drawing/2014/main" id="{35912424-89BF-4A93-9096-3282916C71FE}"/>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7" r:id="rId4"/>
    <p:sldLayoutId id="2147483672" r:id="rId5"/>
    <p:sldLayoutId id="2147483673" r:id="rId6"/>
    <p:sldLayoutId id="2147483676" r:id="rId7"/>
    <p:sldLayoutId id="2147483666" r:id="rId8"/>
    <p:sldLayoutId id="2147483667" r:id="rId9"/>
    <p:sldLayoutId id="2147483668" r:id="rId10"/>
    <p:sldLayoutId id="2147483669" r:id="rId11"/>
  </p:sldLayoutIdLst>
  <p:hf hdr="0" ft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5.xml"/><Relationship Id="rId1" Type="http://schemas.openxmlformats.org/officeDocument/2006/relationships/customXml" Target="../../customXml/item8.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lamachu.deviantart.com/art/Inconsistency-Girl-702853106" TargetMode="External"/><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image" Target="../media/image14.png"/><Relationship Id="rId7" Type="http://schemas.openxmlformats.org/officeDocument/2006/relationships/image" Target="../media/image18.svg"/><Relationship Id="rId12"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7.png"/><Relationship Id="rId11" Type="http://schemas.openxmlformats.org/officeDocument/2006/relationships/diagramColors" Target="../diagrams/colors4.xml"/><Relationship Id="rId5" Type="http://schemas.openxmlformats.org/officeDocument/2006/relationships/image" Target="../media/image16.png"/><Relationship Id="rId10" Type="http://schemas.openxmlformats.org/officeDocument/2006/relationships/diagramQuickStyle" Target="../diagrams/quickStyle4.xml"/><Relationship Id="rId4" Type="http://schemas.openxmlformats.org/officeDocument/2006/relationships/image" Target="../media/image15.png"/><Relationship Id="rId9"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7.xml"/><Relationship Id="rId1" Type="http://schemas.openxmlformats.org/officeDocument/2006/relationships/customXml" Target="../../customXml/item6.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256659" y="1484784"/>
            <a:ext cx="10840028" cy="2706458"/>
          </a:xfrm>
        </p:spPr>
        <p:txBody>
          <a:bodyPr/>
          <a:lstStyle/>
          <a:p>
            <a:r>
              <a:rPr lang="en-US"/>
              <a:t>The Importance of Being Inconsistent</a:t>
            </a:r>
            <a:endParaRPr lang="en-GB"/>
          </a:p>
        </p:txBody>
      </p:sp>
      <p:sp>
        <p:nvSpPr>
          <p:cNvPr id="5" name="Subtitle 4">
            <a:extLst>
              <a:ext uri="{FF2B5EF4-FFF2-40B4-BE49-F238E27FC236}">
                <a16:creationId xmlns:a16="http://schemas.microsoft.com/office/drawing/2014/main" id="{88CE6942-A17C-4247-86C6-41FACF7E90AC}"/>
              </a:ext>
            </a:extLst>
          </p:cNvPr>
          <p:cNvSpPr>
            <a:spLocks noGrp="1"/>
          </p:cNvSpPr>
          <p:nvPr>
            <p:ph type="subTitle" idx="1"/>
          </p:nvPr>
        </p:nvSpPr>
        <p:spPr>
          <a:xfrm>
            <a:off x="256659" y="4383266"/>
            <a:ext cx="10840028" cy="1660654"/>
          </a:xfrm>
        </p:spPr>
        <p:txBody>
          <a:bodyPr/>
          <a:lstStyle/>
          <a:p>
            <a:pPr>
              <a:lnSpc>
                <a:spcPct val="150000"/>
              </a:lnSpc>
            </a:pPr>
            <a:r>
              <a:rPr lang="en-GB" sz="2400" dirty="0"/>
              <a:t>Andreas Nielsen s174665, ​</a:t>
            </a:r>
          </a:p>
          <a:p>
            <a:pPr>
              <a:lnSpc>
                <a:spcPct val="150000"/>
              </a:lnSpc>
            </a:pPr>
            <a:r>
              <a:rPr lang="en-GB" sz="2400" dirty="0"/>
              <a:t>Nikolas Vitaliti s223455, ​</a:t>
            </a:r>
          </a:p>
          <a:p>
            <a:pPr>
              <a:lnSpc>
                <a:spcPct val="150000"/>
              </a:lnSpc>
            </a:pPr>
            <a:r>
              <a:rPr lang="en-GB" sz="2400" dirty="0"/>
              <a:t>Mathias </a:t>
            </a:r>
            <a:r>
              <a:rPr lang="en-GB" sz="2400" dirty="0" err="1"/>
              <a:t>Grønborg</a:t>
            </a:r>
            <a:r>
              <a:rPr lang="en-GB" sz="2400" dirty="0"/>
              <a:t> s194080</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a:t>
            </a:fld>
            <a:endParaRPr lang="en-GB"/>
          </a:p>
        </p:txBody>
      </p:sp>
    </p:spTree>
    <p:custDataLst>
      <p:custData r:id="rId1"/>
      <p:custData r:id="rId2"/>
    </p:custDataLst>
    <p:extLst>
      <p:ext uri="{BB962C8B-B14F-4D97-AF65-F5344CB8AC3E}">
        <p14:creationId xmlns:p14="http://schemas.microsoft.com/office/powerpoint/2010/main" val="2320714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10758-18C1-B2BA-BBB9-C28C22DCC1B5}"/>
              </a:ext>
            </a:extLst>
          </p:cNvPr>
          <p:cNvSpPr>
            <a:spLocks noGrp="1"/>
          </p:cNvSpPr>
          <p:nvPr>
            <p:ph type="title"/>
          </p:nvPr>
        </p:nvSpPr>
        <p:spPr/>
        <p:txBody>
          <a:bodyPr/>
          <a:lstStyle/>
          <a:p>
            <a:r>
              <a:rPr lang="en-GB"/>
              <a:t>Importance of Error Analysis</a:t>
            </a:r>
          </a:p>
        </p:txBody>
      </p:sp>
      <p:sp>
        <p:nvSpPr>
          <p:cNvPr id="4" name="Slide Number Placeholder 3">
            <a:extLst>
              <a:ext uri="{FF2B5EF4-FFF2-40B4-BE49-F238E27FC236}">
                <a16:creationId xmlns:a16="http://schemas.microsoft.com/office/drawing/2014/main" id="{DD464B88-74AF-54CF-FFBD-D9391CD9ECA5}"/>
              </a:ext>
            </a:extLst>
          </p:cNvPr>
          <p:cNvSpPr>
            <a:spLocks noGrp="1"/>
          </p:cNvSpPr>
          <p:nvPr>
            <p:ph type="sldNum" sz="quarter" idx="11"/>
          </p:nvPr>
        </p:nvSpPr>
        <p:spPr/>
        <p:txBody>
          <a:bodyPr/>
          <a:lstStyle/>
          <a:p>
            <a:fld id="{103EA872-A674-449B-A120-B97244F8E91D}" type="slidenum">
              <a:rPr lang="en-GB" smtClean="0"/>
              <a:pPr/>
              <a:t>10</a:t>
            </a:fld>
            <a:endParaRPr lang="en-GB"/>
          </a:p>
        </p:txBody>
      </p:sp>
      <p:graphicFrame>
        <p:nvGraphicFramePr>
          <p:cNvPr id="6" name="Diagram 5">
            <a:extLst>
              <a:ext uri="{FF2B5EF4-FFF2-40B4-BE49-F238E27FC236}">
                <a16:creationId xmlns:a16="http://schemas.microsoft.com/office/drawing/2014/main" id="{1F6B7833-5C57-9641-9DA4-8EBD054E2DBF}"/>
              </a:ext>
            </a:extLst>
          </p:cNvPr>
          <p:cNvGraphicFramePr/>
          <p:nvPr>
            <p:extLst>
              <p:ext uri="{D42A27DB-BD31-4B8C-83A1-F6EECF244321}">
                <p14:modId xmlns:p14="http://schemas.microsoft.com/office/powerpoint/2010/main" val="471611359"/>
              </p:ext>
            </p:extLst>
          </p:nvPr>
        </p:nvGraphicFramePr>
        <p:xfrm>
          <a:off x="1829072" y="2151336"/>
          <a:ext cx="8298582" cy="37944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11">
            <a:extLst>
              <a:ext uri="{FF2B5EF4-FFF2-40B4-BE49-F238E27FC236}">
                <a16:creationId xmlns:a16="http://schemas.microsoft.com/office/drawing/2014/main" id="{89B50CD5-DF34-3DF7-7253-4AA073CE0990}"/>
              </a:ext>
            </a:extLst>
          </p:cNvPr>
          <p:cNvPicPr>
            <a:picLocks noChangeAspect="1"/>
          </p:cNvPicPr>
          <p:nvPr/>
        </p:nvPicPr>
        <p:blipFill rotWithShape="1">
          <a:blip r:embed="rId8"/>
          <a:srcRect r="3074"/>
          <a:stretch/>
        </p:blipFill>
        <p:spPr>
          <a:xfrm>
            <a:off x="1918742" y="2676557"/>
            <a:ext cx="3025497" cy="665609"/>
          </a:xfrm>
          <a:prstGeom prst="rect">
            <a:avLst/>
          </a:prstGeom>
        </p:spPr>
      </p:pic>
      <p:pic>
        <p:nvPicPr>
          <p:cNvPr id="14" name="Picture 13">
            <a:extLst>
              <a:ext uri="{FF2B5EF4-FFF2-40B4-BE49-F238E27FC236}">
                <a16:creationId xmlns:a16="http://schemas.microsoft.com/office/drawing/2014/main" id="{9C1A15A4-BC05-A3B6-9E3E-4E3F92EA529A}"/>
              </a:ext>
            </a:extLst>
          </p:cNvPr>
          <p:cNvPicPr>
            <a:picLocks noChangeAspect="1"/>
          </p:cNvPicPr>
          <p:nvPr/>
        </p:nvPicPr>
        <p:blipFill>
          <a:blip r:embed="rId9"/>
          <a:stretch>
            <a:fillRect/>
          </a:stretch>
        </p:blipFill>
        <p:spPr>
          <a:xfrm>
            <a:off x="1918742" y="4653136"/>
            <a:ext cx="3032997" cy="618822"/>
          </a:xfrm>
          <a:prstGeom prst="rect">
            <a:avLst/>
          </a:prstGeom>
        </p:spPr>
      </p:pic>
    </p:spTree>
    <p:extLst>
      <p:ext uri="{BB962C8B-B14F-4D97-AF65-F5344CB8AC3E}">
        <p14:creationId xmlns:p14="http://schemas.microsoft.com/office/powerpoint/2010/main" val="380138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DB311-9A0C-EE9A-C574-94E508617085}"/>
              </a:ext>
            </a:extLst>
          </p:cNvPr>
          <p:cNvSpPr>
            <a:spLocks noGrp="1"/>
          </p:cNvSpPr>
          <p:nvPr>
            <p:ph type="title"/>
          </p:nvPr>
        </p:nvSpPr>
        <p:spPr/>
        <p:txBody>
          <a:bodyPr/>
          <a:lstStyle/>
          <a:p>
            <a:r>
              <a:rPr lang="it-IT" dirty="0">
                <a:latin typeface="Aharoni"/>
                <a:cs typeface="Angsana New"/>
              </a:rPr>
              <a:t>Self-</a:t>
            </a:r>
            <a:r>
              <a:rPr lang="it-IT" dirty="0" err="1">
                <a:latin typeface="Aharoni"/>
                <a:cs typeface="Angsana New"/>
              </a:rPr>
              <a:t>consistency</a:t>
            </a:r>
            <a:endParaRPr lang="en-GB" dirty="0"/>
          </a:p>
        </p:txBody>
      </p:sp>
      <p:sp>
        <p:nvSpPr>
          <p:cNvPr id="4" name="Slide Number Placeholder 3">
            <a:extLst>
              <a:ext uri="{FF2B5EF4-FFF2-40B4-BE49-F238E27FC236}">
                <a16:creationId xmlns:a16="http://schemas.microsoft.com/office/drawing/2014/main" id="{CCAA12EE-D87F-B0BA-1980-7FDC07402AD7}"/>
              </a:ext>
            </a:extLst>
          </p:cNvPr>
          <p:cNvSpPr>
            <a:spLocks noGrp="1"/>
          </p:cNvSpPr>
          <p:nvPr>
            <p:ph type="sldNum" sz="quarter" idx="11"/>
          </p:nvPr>
        </p:nvSpPr>
        <p:spPr/>
        <p:txBody>
          <a:bodyPr/>
          <a:lstStyle/>
          <a:p>
            <a:fld id="{103EA872-A674-449B-A120-B97244F8E91D}" type="slidenum">
              <a:rPr lang="en-GB" smtClean="0"/>
              <a:pPr/>
              <a:t>11</a:t>
            </a:fld>
            <a:endParaRPr lang="en-GB"/>
          </a:p>
        </p:txBody>
      </p:sp>
      <p:graphicFrame>
        <p:nvGraphicFramePr>
          <p:cNvPr id="6" name="Diagram 5">
            <a:extLst>
              <a:ext uri="{FF2B5EF4-FFF2-40B4-BE49-F238E27FC236}">
                <a16:creationId xmlns:a16="http://schemas.microsoft.com/office/drawing/2014/main" id="{1F5F0A05-63B0-5B0A-FE63-40516021EA90}"/>
              </a:ext>
            </a:extLst>
          </p:cNvPr>
          <p:cNvGraphicFramePr/>
          <p:nvPr>
            <p:extLst>
              <p:ext uri="{D42A27DB-BD31-4B8C-83A1-F6EECF244321}">
                <p14:modId xmlns:p14="http://schemas.microsoft.com/office/powerpoint/2010/main" val="2307725598"/>
              </p:ext>
            </p:extLst>
          </p:nvPr>
        </p:nvGraphicFramePr>
        <p:xfrm>
          <a:off x="1774726" y="1226541"/>
          <a:ext cx="5112568" cy="5314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Content Placeholder 11" descr="Diagram&#10;&#10;Description automatically generated">
            <a:extLst>
              <a:ext uri="{FF2B5EF4-FFF2-40B4-BE49-F238E27FC236}">
                <a16:creationId xmlns:a16="http://schemas.microsoft.com/office/drawing/2014/main" id="{6DCCF543-61E9-6D7A-6025-D7DBA08A314D}"/>
              </a:ext>
            </a:extLst>
          </p:cNvPr>
          <p:cNvPicPr>
            <a:picLocks noGrp="1" noChangeAspect="1"/>
          </p:cNvPicPr>
          <p:nvPr>
            <p:ph idx="1"/>
          </p:nvPr>
        </p:nvPicPr>
        <p:blipFill>
          <a:blip r:embed="rId8">
            <a:extLst>
              <a:ext uri="{28A0092B-C50C-407E-A947-70E740481C1C}">
                <a14:useLocalDpi xmlns:a14="http://schemas.microsoft.com/office/drawing/2010/main" val="0"/>
              </a:ext>
            </a:extLst>
          </a:blip>
          <a:stretch>
            <a:fillRect/>
          </a:stretch>
        </p:blipFill>
        <p:spPr>
          <a:xfrm>
            <a:off x="6361020" y="1226541"/>
            <a:ext cx="5389028" cy="5167127"/>
          </a:xfrm>
        </p:spPr>
      </p:pic>
    </p:spTree>
    <p:extLst>
      <p:ext uri="{BB962C8B-B14F-4D97-AF65-F5344CB8AC3E}">
        <p14:creationId xmlns:p14="http://schemas.microsoft.com/office/powerpoint/2010/main" val="738056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E5714-7F57-68F0-B7A5-22E2CAA122F0}"/>
              </a:ext>
            </a:extLst>
          </p:cNvPr>
          <p:cNvSpPr>
            <a:spLocks noGrp="1"/>
          </p:cNvSpPr>
          <p:nvPr>
            <p:ph type="title"/>
          </p:nvPr>
        </p:nvSpPr>
        <p:spPr>
          <a:xfrm>
            <a:off x="1774726" y="357301"/>
            <a:ext cx="9312374" cy="972716"/>
          </a:xfrm>
        </p:spPr>
        <p:txBody>
          <a:bodyPr/>
          <a:lstStyle/>
          <a:p>
            <a:r>
              <a:rPr lang="en-US" sz="3200" b="0" cap="none" spc="0" dirty="0">
                <a:ln w="0"/>
                <a:solidFill>
                  <a:schemeClr val="accent1"/>
                </a:solidFill>
                <a:effectLst>
                  <a:outerShdw blurRad="38100" dist="25400" dir="5400000" algn="ctr" rotWithShape="0">
                    <a:srgbClr val="6E747A">
                      <a:alpha val="43000"/>
                    </a:srgbClr>
                  </a:outerShdw>
                </a:effectLst>
                <a:latin typeface="Aharoni" panose="02010803020104030203" pitchFamily="2" charset="-79"/>
                <a:cs typeface="Aharoni" panose="02010803020104030203" pitchFamily="2" charset="-79"/>
              </a:rPr>
              <a:t>Oh no! What are we going to do now?</a:t>
            </a:r>
            <a:br>
              <a:rPr lang="en-US" sz="3200" b="0" cap="none" spc="0" dirty="0">
                <a:ln w="0"/>
                <a:solidFill>
                  <a:schemeClr val="accent1"/>
                </a:solidFill>
                <a:effectLst>
                  <a:outerShdw blurRad="38100" dist="25400" dir="5400000" algn="ctr" rotWithShape="0">
                    <a:srgbClr val="6E747A">
                      <a:alpha val="43000"/>
                    </a:srgbClr>
                  </a:outerShdw>
                </a:effectLst>
                <a:latin typeface="Aharoni" panose="02010803020104030203" pitchFamily="2" charset="-79"/>
                <a:cs typeface="Aharoni" panose="02010803020104030203" pitchFamily="2" charset="-79"/>
              </a:rPr>
            </a:br>
            <a:endParaRPr lang="en-GB"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7009F76C-B7AE-845C-402E-A77C9385B5E3}"/>
              </a:ext>
            </a:extLst>
          </p:cNvPr>
          <p:cNvSpPr>
            <a:spLocks noGrp="1"/>
          </p:cNvSpPr>
          <p:nvPr>
            <p:ph idx="1"/>
          </p:nvPr>
        </p:nvSpPr>
        <p:spPr>
          <a:xfrm>
            <a:off x="1774726" y="2772195"/>
            <a:ext cx="4536430" cy="800821"/>
          </a:xfrm>
        </p:spPr>
        <p:txBody>
          <a:bodyPr/>
          <a:lstStyle/>
          <a:p>
            <a:pPr marL="0" indent="0">
              <a:lnSpc>
                <a:spcPct val="150000"/>
              </a:lnSpc>
              <a:buNone/>
            </a:pPr>
            <a:r>
              <a:rPr lang="it-IT" dirty="0" err="1"/>
              <a:t>We</a:t>
            </a:r>
            <a:r>
              <a:rPr lang="it-IT" dirty="0"/>
              <a:t> </a:t>
            </a:r>
            <a:r>
              <a:rPr lang="it-IT" dirty="0" err="1"/>
              <a:t>have</a:t>
            </a:r>
            <a:r>
              <a:rPr lang="it-IT" dirty="0"/>
              <a:t> no way of making up for the </a:t>
            </a:r>
            <a:r>
              <a:rPr lang="it-IT" dirty="0" err="1"/>
              <a:t>density</a:t>
            </a:r>
            <a:r>
              <a:rPr lang="it-IT" dirty="0"/>
              <a:t> </a:t>
            </a:r>
            <a:r>
              <a:rPr lang="it-IT" dirty="0" err="1"/>
              <a:t>driven</a:t>
            </a:r>
            <a:r>
              <a:rPr lang="it-IT" dirty="0"/>
              <a:t> </a:t>
            </a:r>
            <a:r>
              <a:rPr lang="it-IT" dirty="0" err="1"/>
              <a:t>error</a:t>
            </a:r>
            <a:r>
              <a:rPr lang="it-IT" dirty="0"/>
              <a:t>! </a:t>
            </a:r>
          </a:p>
          <a:p>
            <a:pPr marL="0" indent="0">
              <a:buNone/>
            </a:pPr>
            <a:endParaRPr lang="it-IT" dirty="0"/>
          </a:p>
        </p:txBody>
      </p:sp>
      <p:sp>
        <p:nvSpPr>
          <p:cNvPr id="4" name="Slide Number Placeholder 3">
            <a:extLst>
              <a:ext uri="{FF2B5EF4-FFF2-40B4-BE49-F238E27FC236}">
                <a16:creationId xmlns:a16="http://schemas.microsoft.com/office/drawing/2014/main" id="{9983E6D8-ABD8-24E0-C99E-E84C106D821C}"/>
              </a:ext>
            </a:extLst>
          </p:cNvPr>
          <p:cNvSpPr>
            <a:spLocks noGrp="1"/>
          </p:cNvSpPr>
          <p:nvPr>
            <p:ph type="sldNum" sz="quarter" idx="11"/>
          </p:nvPr>
        </p:nvSpPr>
        <p:spPr/>
        <p:txBody>
          <a:bodyPr/>
          <a:lstStyle/>
          <a:p>
            <a:fld id="{103EA872-A674-449B-A120-B97244F8E91D}" type="slidenum">
              <a:rPr lang="en-GB" smtClean="0"/>
              <a:pPr/>
              <a:t>12</a:t>
            </a:fld>
            <a:endParaRPr lang="en-GB"/>
          </a:p>
        </p:txBody>
      </p:sp>
      <p:pic>
        <p:nvPicPr>
          <p:cNvPr id="5" name="Picture 4" descr="A picture containing text, book&#10;&#10;Description automatically generated">
            <a:extLst>
              <a:ext uri="{FF2B5EF4-FFF2-40B4-BE49-F238E27FC236}">
                <a16:creationId xmlns:a16="http://schemas.microsoft.com/office/drawing/2014/main" id="{55CD521C-9F47-92E5-7EF5-3F2FBADD477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745653" y="1052736"/>
            <a:ext cx="4760797" cy="5349210"/>
          </a:xfrm>
          <a:prstGeom prst="rect">
            <a:avLst/>
          </a:prstGeom>
        </p:spPr>
      </p:pic>
      <p:sp>
        <p:nvSpPr>
          <p:cNvPr id="6" name="TextBox 5">
            <a:extLst>
              <a:ext uri="{FF2B5EF4-FFF2-40B4-BE49-F238E27FC236}">
                <a16:creationId xmlns:a16="http://schemas.microsoft.com/office/drawing/2014/main" id="{4658247E-BC89-72B6-ED54-E7C604FF8B0A}"/>
              </a:ext>
            </a:extLst>
          </p:cNvPr>
          <p:cNvSpPr txBox="1"/>
          <p:nvPr/>
        </p:nvSpPr>
        <p:spPr>
          <a:xfrm>
            <a:off x="1774726" y="4005064"/>
            <a:ext cx="4032448" cy="543739"/>
          </a:xfrm>
          <a:prstGeom prst="rect">
            <a:avLst/>
          </a:prstGeom>
          <a:noFill/>
        </p:spPr>
        <p:txBody>
          <a:bodyPr wrap="square" lIns="0" tIns="0" rIns="0" bIns="0" rtlCol="0">
            <a:spAutoFit/>
          </a:bodyPr>
          <a:lstStyle/>
          <a:p>
            <a:pPr algn="l">
              <a:spcBef>
                <a:spcPts val="432"/>
              </a:spcBef>
            </a:pPr>
            <a:r>
              <a:rPr lang="en-GB" dirty="0">
                <a:latin typeface="+mn-lt"/>
              </a:rPr>
              <a:t>..Unless.. WAIT! There’s someone coming!</a:t>
            </a:r>
          </a:p>
          <a:p>
            <a:pPr algn="l">
              <a:spcBef>
                <a:spcPts val="432"/>
              </a:spcBef>
            </a:pPr>
            <a:endParaRPr lang="en-GB" dirty="0">
              <a:latin typeface="+mn-lt"/>
            </a:endParaRPr>
          </a:p>
        </p:txBody>
      </p:sp>
    </p:spTree>
    <p:extLst>
      <p:ext uri="{BB962C8B-B14F-4D97-AF65-F5344CB8AC3E}">
        <p14:creationId xmlns:p14="http://schemas.microsoft.com/office/powerpoint/2010/main" val="355958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C4E48-ECA0-457F-C47F-0AF37CED8030}"/>
              </a:ext>
            </a:extLst>
          </p:cNvPr>
          <p:cNvSpPr>
            <a:spLocks noGrp="1"/>
          </p:cNvSpPr>
          <p:nvPr>
            <p:ph type="title"/>
          </p:nvPr>
        </p:nvSpPr>
        <p:spPr/>
        <p:txBody>
          <a:bodyPr/>
          <a:lstStyle/>
          <a:p>
            <a:r>
              <a:rPr lang="it-IT" dirty="0" err="1">
                <a:latin typeface="Aharoni"/>
                <a:cs typeface="Aharoni"/>
              </a:rPr>
              <a:t>Inconsistency</a:t>
            </a:r>
            <a:endParaRPr lang="en-GB" dirty="0"/>
          </a:p>
        </p:txBody>
      </p:sp>
      <p:sp>
        <p:nvSpPr>
          <p:cNvPr id="3" name="Content Placeholder 2">
            <a:extLst>
              <a:ext uri="{FF2B5EF4-FFF2-40B4-BE49-F238E27FC236}">
                <a16:creationId xmlns:a16="http://schemas.microsoft.com/office/drawing/2014/main" id="{89F57C39-A208-7ECF-45F0-523FD492111E}"/>
              </a:ext>
            </a:extLst>
          </p:cNvPr>
          <p:cNvSpPr>
            <a:spLocks noGrp="1"/>
          </p:cNvSpPr>
          <p:nvPr>
            <p:ph idx="1"/>
          </p:nvPr>
        </p:nvSpPr>
        <p:spPr>
          <a:xfrm>
            <a:off x="1774650" y="1777415"/>
            <a:ext cx="5988606" cy="2695900"/>
          </a:xfrm>
        </p:spPr>
        <p:txBody>
          <a:bodyPr/>
          <a:lstStyle/>
          <a:p>
            <a:pPr marL="285750" indent="-285750">
              <a:lnSpc>
                <a:spcPct val="150000"/>
              </a:lnSpc>
              <a:buFont typeface="Arial"/>
              <a:buChar char="•"/>
            </a:pPr>
            <a:r>
              <a:rPr lang="en-GB" dirty="0"/>
              <a:t>Identify the weakness of your model (either strong energy- or density- driven error modelling)​</a:t>
            </a:r>
          </a:p>
          <a:p>
            <a:pPr marL="285750" indent="-285750">
              <a:lnSpc>
                <a:spcPct val="150000"/>
              </a:lnSpc>
              <a:buFont typeface="Arial"/>
              <a:buChar char="•"/>
            </a:pPr>
            <a:r>
              <a:rPr lang="en-GB" dirty="0"/>
              <a:t>Optimize prior model weakness (use another model that has the strength of prior model weakness)​</a:t>
            </a:r>
          </a:p>
          <a:p>
            <a:pPr marL="285750" indent="-285750">
              <a:lnSpc>
                <a:spcPct val="150000"/>
              </a:lnSpc>
              <a:buFont typeface="Arial"/>
              <a:buChar char="•"/>
            </a:pPr>
            <a:r>
              <a:rPr lang="en-GB" dirty="0"/>
              <a:t>Use it as input for a better and more precise result on a second model</a:t>
            </a:r>
            <a:endParaRPr lang="en-US" dirty="0"/>
          </a:p>
          <a:p>
            <a:pPr marL="197485" indent="-197485"/>
            <a:endParaRPr lang="en-GB" dirty="0">
              <a:cs typeface="Arial"/>
            </a:endParaRPr>
          </a:p>
        </p:txBody>
      </p:sp>
      <p:sp>
        <p:nvSpPr>
          <p:cNvPr id="4" name="Slide Number Placeholder 3">
            <a:extLst>
              <a:ext uri="{FF2B5EF4-FFF2-40B4-BE49-F238E27FC236}">
                <a16:creationId xmlns:a16="http://schemas.microsoft.com/office/drawing/2014/main" id="{19568C52-AC56-CADC-D5F4-BC0FF36649B6}"/>
              </a:ext>
            </a:extLst>
          </p:cNvPr>
          <p:cNvSpPr>
            <a:spLocks noGrp="1"/>
          </p:cNvSpPr>
          <p:nvPr>
            <p:ph type="sldNum" sz="quarter" idx="11"/>
          </p:nvPr>
        </p:nvSpPr>
        <p:spPr/>
        <p:txBody>
          <a:bodyPr/>
          <a:lstStyle/>
          <a:p>
            <a:fld id="{103EA872-A674-449B-A120-B97244F8E91D}" type="slidenum">
              <a:rPr lang="en-GB" smtClean="0"/>
              <a:pPr/>
              <a:t>13</a:t>
            </a:fld>
            <a:endParaRPr lang="en-GB"/>
          </a:p>
        </p:txBody>
      </p:sp>
      <p:grpSp>
        <p:nvGrpSpPr>
          <p:cNvPr id="5" name="Group 4">
            <a:extLst>
              <a:ext uri="{FF2B5EF4-FFF2-40B4-BE49-F238E27FC236}">
                <a16:creationId xmlns:a16="http://schemas.microsoft.com/office/drawing/2014/main" id="{05293112-B1B4-7B5C-EB91-C22CBB187A27}"/>
              </a:ext>
            </a:extLst>
          </p:cNvPr>
          <p:cNvGrpSpPr/>
          <p:nvPr/>
        </p:nvGrpSpPr>
        <p:grpSpPr>
          <a:xfrm>
            <a:off x="2157333" y="4979930"/>
            <a:ext cx="1600561" cy="1120341"/>
            <a:chOff x="2482584" y="3405033"/>
            <a:chExt cx="1600561" cy="1120341"/>
          </a:xfrm>
        </p:grpSpPr>
        <p:sp>
          <p:nvSpPr>
            <p:cNvPr id="6" name="Rectangle: Rounded Corners 5">
              <a:extLst>
                <a:ext uri="{FF2B5EF4-FFF2-40B4-BE49-F238E27FC236}">
                  <a16:creationId xmlns:a16="http://schemas.microsoft.com/office/drawing/2014/main" id="{35280617-7E82-4F72-21E6-E9A985103CCB}"/>
                </a:ext>
              </a:extLst>
            </p:cNvPr>
            <p:cNvSpPr/>
            <p:nvPr/>
          </p:nvSpPr>
          <p:spPr>
            <a:xfrm>
              <a:off x="2482584" y="3405033"/>
              <a:ext cx="1600561" cy="1120341"/>
            </a:xfrm>
            <a:prstGeom prst="roundRect">
              <a:avLst>
                <a:gd name="adj" fmla="val 16670"/>
              </a:avLst>
            </a:prstGeom>
          </p:spPr>
          <p:style>
            <a:lnRef idx="2">
              <a:schemeClr val="accent1"/>
            </a:lnRef>
            <a:fillRef idx="1">
              <a:schemeClr val="lt1"/>
            </a:fillRef>
            <a:effectRef idx="0">
              <a:schemeClr val="accent1"/>
            </a:effectRef>
            <a:fontRef idx="minor">
              <a:schemeClr val="dk1"/>
            </a:fontRef>
          </p:style>
        </p:sp>
        <p:sp>
          <p:nvSpPr>
            <p:cNvPr id="7" name="Rectangle: Rounded Corners 4">
              <a:extLst>
                <a:ext uri="{FF2B5EF4-FFF2-40B4-BE49-F238E27FC236}">
                  <a16:creationId xmlns:a16="http://schemas.microsoft.com/office/drawing/2014/main" id="{D15DF353-23CB-5538-8925-2F9B73277387}"/>
                </a:ext>
              </a:extLst>
            </p:cNvPr>
            <p:cNvSpPr txBox="1"/>
            <p:nvPr/>
          </p:nvSpPr>
          <p:spPr>
            <a:xfrm>
              <a:off x="2537284" y="3459733"/>
              <a:ext cx="1491161" cy="1010941"/>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Inconsistency</a:t>
              </a:r>
              <a:endParaRPr lang="en-GB" sz="1700" kern="1200"/>
            </a:p>
          </p:txBody>
        </p:sp>
      </p:grpSp>
      <p:cxnSp>
        <p:nvCxnSpPr>
          <p:cNvPr id="9" name="Straight Arrow Connector 8">
            <a:extLst>
              <a:ext uri="{FF2B5EF4-FFF2-40B4-BE49-F238E27FC236}">
                <a16:creationId xmlns:a16="http://schemas.microsoft.com/office/drawing/2014/main" id="{27EBC58B-7A4D-8547-A311-140F50E71545}"/>
              </a:ext>
            </a:extLst>
          </p:cNvPr>
          <p:cNvCxnSpPr/>
          <p:nvPr/>
        </p:nvCxnSpPr>
        <p:spPr bwMode="auto">
          <a:xfrm flipV="1">
            <a:off x="3812520" y="5540099"/>
            <a:ext cx="1423775" cy="1"/>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C9BA8F6-38B1-8FCD-D476-931AB9DC0874}"/>
                  </a:ext>
                </a:extLst>
              </p:cNvPr>
              <p:cNvSpPr txBox="1"/>
              <p:nvPr/>
            </p:nvSpPr>
            <p:spPr>
              <a:xfrm>
                <a:off x="5620563" y="5289388"/>
                <a:ext cx="2304258" cy="501419"/>
              </a:xfrm>
              <a:prstGeom prst="rect">
                <a:avLst/>
              </a:prstGeom>
              <a:noFill/>
            </p:spPr>
            <p:txBody>
              <a:bodyPr wrap="square" lIns="0" tIns="0" rIns="0" bIns="0" rtlCol="0">
                <a:spAutoFit/>
              </a:bodyPr>
              <a:lstStyle/>
              <a:p>
                <a:pPr algn="l">
                  <a:spcBef>
                    <a:spcPts val="432"/>
                  </a:spcBef>
                </a:pPr>
                <a14:m>
                  <m:oMathPara xmlns:m="http://schemas.openxmlformats.org/officeDocument/2006/math">
                    <m:oMathParaPr>
                      <m:jc m:val="centerGroup"/>
                    </m:oMathParaPr>
                    <m:oMath xmlns:m="http://schemas.openxmlformats.org/officeDocument/2006/math">
                      <m:sSub>
                        <m:sSubPr>
                          <m:ctrlPr>
                            <a:rPr lang="it-IT" sz="3200" b="0" i="1" smtClean="0">
                              <a:latin typeface="Cambria Math" panose="02040503050406030204" pitchFamily="18" charset="0"/>
                            </a:rPr>
                          </m:ctrlPr>
                        </m:sSubPr>
                        <m:e>
                          <m:acc>
                            <m:accPr>
                              <m:chr m:val="̃"/>
                              <m:ctrlPr>
                                <a:rPr lang="it-IT" sz="3200" b="0" i="1" smtClean="0">
                                  <a:latin typeface="Cambria Math" panose="02040503050406030204" pitchFamily="18" charset="0"/>
                                </a:rPr>
                              </m:ctrlPr>
                            </m:accPr>
                            <m:e>
                              <m:r>
                                <a:rPr lang="it-IT" sz="3200" b="0" i="1" smtClean="0">
                                  <a:latin typeface="Cambria Math" panose="02040503050406030204" pitchFamily="18" charset="0"/>
                                </a:rPr>
                                <m:t>𝐸</m:t>
                              </m:r>
                            </m:e>
                          </m:acc>
                        </m:e>
                        <m:sub>
                          <m:r>
                            <a:rPr lang="it-IT" sz="3200" b="0" i="1" smtClean="0">
                              <a:latin typeface="Cambria Math" panose="02040503050406030204" pitchFamily="18" charset="0"/>
                            </a:rPr>
                            <m:t>1</m:t>
                          </m:r>
                        </m:sub>
                      </m:sSub>
                      <m:d>
                        <m:dPr>
                          <m:begChr m:val="["/>
                          <m:endChr m:val="]"/>
                          <m:ctrlPr>
                            <a:rPr lang="it-IT" sz="3200" b="0" i="1" smtClean="0">
                              <a:latin typeface="Cambria Math" panose="02040503050406030204" pitchFamily="18" charset="0"/>
                            </a:rPr>
                          </m:ctrlPr>
                        </m:dPr>
                        <m:e>
                          <m:r>
                            <a:rPr lang="it-IT" sz="3200" b="0" i="1" smtClean="0">
                              <a:latin typeface="Cambria Math" panose="02040503050406030204" pitchFamily="18" charset="0"/>
                            </a:rPr>
                            <m:t>𝑣</m:t>
                          </m:r>
                          <m:r>
                            <a:rPr lang="it-IT" sz="3200" b="0" i="1" smtClean="0">
                              <a:latin typeface="Cambria Math" panose="02040503050406030204" pitchFamily="18" charset="0"/>
                            </a:rPr>
                            <m:t>1</m:t>
                          </m:r>
                        </m:e>
                      </m:d>
                      <m:r>
                        <a:rPr lang="it-IT" sz="3200" b="0" i="1" smtClean="0">
                          <a:latin typeface="Cambria Math" panose="02040503050406030204" pitchFamily="18" charset="0"/>
                        </a:rPr>
                        <m:t>→</m:t>
                      </m:r>
                      <m:sSub>
                        <m:sSubPr>
                          <m:ctrlPr>
                            <a:rPr lang="it-IT" sz="3200" b="0" i="1" smtClean="0">
                              <a:solidFill>
                                <a:srgbClr val="FF0000"/>
                              </a:solidFill>
                              <a:latin typeface="Cambria Math" panose="02040503050406030204" pitchFamily="18" charset="0"/>
                            </a:rPr>
                          </m:ctrlPr>
                        </m:sSubPr>
                        <m:e>
                          <m:r>
                            <a:rPr lang="it-IT" sz="3200" b="0" i="1" smtClean="0">
                              <a:solidFill>
                                <a:srgbClr val="FF0000"/>
                              </a:solidFill>
                              <a:latin typeface="Cambria Math" panose="02040503050406030204" pitchFamily="18" charset="0"/>
                            </a:rPr>
                            <m:t>𝜌</m:t>
                          </m:r>
                        </m:e>
                        <m:sub>
                          <m:r>
                            <a:rPr lang="it-IT" sz="3200" b="0" i="1" smtClean="0">
                              <a:solidFill>
                                <a:srgbClr val="FF0000"/>
                              </a:solidFill>
                              <a:latin typeface="Cambria Math" panose="02040503050406030204" pitchFamily="18" charset="0"/>
                            </a:rPr>
                            <m:t>1</m:t>
                          </m:r>
                        </m:sub>
                      </m:sSub>
                    </m:oMath>
                  </m:oMathPara>
                </a14:m>
                <a:endParaRPr lang="it-IT" sz="3200" b="0">
                  <a:latin typeface="+mn-lt"/>
                </a:endParaRPr>
              </a:p>
            </p:txBody>
          </p:sp>
        </mc:Choice>
        <mc:Fallback xmlns="">
          <p:sp>
            <p:nvSpPr>
              <p:cNvPr id="10" name="TextBox 9">
                <a:extLst>
                  <a:ext uri="{FF2B5EF4-FFF2-40B4-BE49-F238E27FC236}">
                    <a16:creationId xmlns:a16="http://schemas.microsoft.com/office/drawing/2014/main" id="{5C9BA8F6-38B1-8FCD-D476-931AB9DC0874}"/>
                  </a:ext>
                </a:extLst>
              </p:cNvPr>
              <p:cNvSpPr txBox="1">
                <a:spLocks noRot="1" noChangeAspect="1" noMove="1" noResize="1" noEditPoints="1" noAdjustHandles="1" noChangeArrowheads="1" noChangeShapeType="1" noTextEdit="1"/>
              </p:cNvSpPr>
              <p:nvPr/>
            </p:nvSpPr>
            <p:spPr>
              <a:xfrm>
                <a:off x="5620563" y="5289388"/>
                <a:ext cx="2304258" cy="501419"/>
              </a:xfrm>
              <a:prstGeom prst="rect">
                <a:avLst/>
              </a:prstGeom>
              <a:blipFill>
                <a:blip r:embed="rId3"/>
                <a:stretch>
                  <a:fillRect/>
                </a:stretch>
              </a:blipFill>
            </p:spPr>
            <p:txBody>
              <a:bodyPr/>
              <a:lstStyle/>
              <a:p>
                <a:r>
                  <a:rPr lang="en-GB">
                    <a:noFill/>
                  </a:rPr>
                  <a:t> </a:t>
                </a:r>
              </a:p>
            </p:txBody>
          </p:sp>
        </mc:Fallback>
      </mc:AlternateContent>
      <p:cxnSp>
        <p:nvCxnSpPr>
          <p:cNvPr id="11" name="Straight Arrow Connector 10">
            <a:extLst>
              <a:ext uri="{FF2B5EF4-FFF2-40B4-BE49-F238E27FC236}">
                <a16:creationId xmlns:a16="http://schemas.microsoft.com/office/drawing/2014/main" id="{3522CFC7-A407-3C1A-268F-F60FB9EA905A}"/>
              </a:ext>
            </a:extLst>
          </p:cNvPr>
          <p:cNvCxnSpPr/>
          <p:nvPr/>
        </p:nvCxnSpPr>
        <p:spPr bwMode="auto">
          <a:xfrm flipV="1">
            <a:off x="8061989" y="5540097"/>
            <a:ext cx="1423775" cy="1"/>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AA8408E-D46D-F58C-3A76-4F5F34160E51}"/>
                  </a:ext>
                </a:extLst>
              </p:cNvPr>
              <p:cNvSpPr txBox="1"/>
              <p:nvPr/>
            </p:nvSpPr>
            <p:spPr>
              <a:xfrm>
                <a:off x="9860033" y="5288810"/>
                <a:ext cx="1227067" cy="501997"/>
              </a:xfrm>
              <a:prstGeom prst="rect">
                <a:avLst/>
              </a:prstGeom>
              <a:noFill/>
            </p:spPr>
            <p:txBody>
              <a:bodyPr wrap="none" lIns="0" tIns="0" rIns="0" bIns="0" rtlCol="0">
                <a:spAutoFit/>
              </a:bodyPr>
              <a:lstStyle/>
              <a:p>
                <a:pPr algn="l">
                  <a:spcBef>
                    <a:spcPts val="432"/>
                  </a:spcBef>
                </a:pPr>
                <a14:m>
                  <m:oMathPara xmlns:m="http://schemas.openxmlformats.org/officeDocument/2006/math">
                    <m:oMathParaPr>
                      <m:jc m:val="centerGroup"/>
                    </m:oMathParaPr>
                    <m:oMath xmlns:m="http://schemas.openxmlformats.org/officeDocument/2006/math">
                      <m:sSub>
                        <m:sSubPr>
                          <m:ctrlPr>
                            <a:rPr lang="it-IT" sz="3200" b="0" i="1" smtClean="0">
                              <a:latin typeface="Cambria Math" panose="02040503050406030204" pitchFamily="18" charset="0"/>
                            </a:rPr>
                          </m:ctrlPr>
                        </m:sSubPr>
                        <m:e>
                          <m:acc>
                            <m:accPr>
                              <m:chr m:val="̃"/>
                              <m:ctrlPr>
                                <a:rPr lang="it-IT" sz="3200" b="0" i="1" smtClean="0">
                                  <a:latin typeface="Cambria Math" panose="02040503050406030204" pitchFamily="18" charset="0"/>
                                </a:rPr>
                              </m:ctrlPr>
                            </m:accPr>
                            <m:e>
                              <m:r>
                                <a:rPr lang="it-IT" sz="3200" b="0" i="1" smtClean="0">
                                  <a:latin typeface="Cambria Math" panose="02040503050406030204" pitchFamily="18" charset="0"/>
                                </a:rPr>
                                <m:t>𝐸</m:t>
                              </m:r>
                            </m:e>
                          </m:acc>
                        </m:e>
                        <m:sub>
                          <m:r>
                            <a:rPr lang="it-IT" sz="3200" b="0" i="1" smtClean="0">
                              <a:latin typeface="Cambria Math" panose="02040503050406030204" pitchFamily="18" charset="0"/>
                            </a:rPr>
                            <m:t>2</m:t>
                          </m:r>
                        </m:sub>
                      </m:sSub>
                      <m:r>
                        <a:rPr lang="it-IT" sz="3200" b="0" i="1" smtClean="0">
                          <a:latin typeface="Cambria Math" panose="02040503050406030204" pitchFamily="18" charset="0"/>
                        </a:rPr>
                        <m:t>[</m:t>
                      </m:r>
                      <m:sSub>
                        <m:sSubPr>
                          <m:ctrlPr>
                            <a:rPr lang="it-IT" sz="3200" b="0" i="1" smtClean="0">
                              <a:solidFill>
                                <a:srgbClr val="FF0000"/>
                              </a:solidFill>
                              <a:latin typeface="Cambria Math" panose="02040503050406030204" pitchFamily="18" charset="0"/>
                            </a:rPr>
                          </m:ctrlPr>
                        </m:sSubPr>
                        <m:e>
                          <m:r>
                            <a:rPr lang="it-IT" sz="3200" b="0" i="1" smtClean="0">
                              <a:solidFill>
                                <a:srgbClr val="FF0000"/>
                              </a:solidFill>
                              <a:latin typeface="Cambria Math" panose="02040503050406030204" pitchFamily="18" charset="0"/>
                            </a:rPr>
                            <m:t>𝜌</m:t>
                          </m:r>
                        </m:e>
                        <m:sub>
                          <m:r>
                            <a:rPr lang="it-IT" sz="3200" b="0" i="1" smtClean="0">
                              <a:solidFill>
                                <a:srgbClr val="FF0000"/>
                              </a:solidFill>
                              <a:latin typeface="Cambria Math" panose="02040503050406030204" pitchFamily="18" charset="0"/>
                            </a:rPr>
                            <m:t>1</m:t>
                          </m:r>
                        </m:sub>
                      </m:sSub>
                      <m:r>
                        <a:rPr lang="it-IT" sz="3200" b="0" i="1" smtClean="0">
                          <a:latin typeface="Cambria Math" panose="02040503050406030204" pitchFamily="18" charset="0"/>
                        </a:rPr>
                        <m:t>]</m:t>
                      </m:r>
                    </m:oMath>
                  </m:oMathPara>
                </a14:m>
                <a:endParaRPr lang="en-GB" err="1">
                  <a:latin typeface="+mn-lt"/>
                </a:endParaRPr>
              </a:p>
            </p:txBody>
          </p:sp>
        </mc:Choice>
        <mc:Fallback xmlns="">
          <p:sp>
            <p:nvSpPr>
              <p:cNvPr id="12" name="TextBox 11">
                <a:extLst>
                  <a:ext uri="{FF2B5EF4-FFF2-40B4-BE49-F238E27FC236}">
                    <a16:creationId xmlns:a16="http://schemas.microsoft.com/office/drawing/2014/main" id="{1AA8408E-D46D-F58C-3A76-4F5F34160E51}"/>
                  </a:ext>
                </a:extLst>
              </p:cNvPr>
              <p:cNvSpPr txBox="1">
                <a:spLocks noRot="1" noChangeAspect="1" noMove="1" noResize="1" noEditPoints="1" noAdjustHandles="1" noChangeArrowheads="1" noChangeShapeType="1" noTextEdit="1"/>
              </p:cNvSpPr>
              <p:nvPr/>
            </p:nvSpPr>
            <p:spPr>
              <a:xfrm>
                <a:off x="9860033" y="5288810"/>
                <a:ext cx="1227067" cy="501997"/>
              </a:xfrm>
              <a:prstGeom prst="rect">
                <a:avLst/>
              </a:prstGeom>
              <a:blipFill>
                <a:blip r:embed="rId4"/>
                <a:stretch>
                  <a:fillRect/>
                </a:stretch>
              </a:blipFill>
            </p:spPr>
            <p:txBody>
              <a:bodyPr/>
              <a:lstStyle/>
              <a:p>
                <a:r>
                  <a:rPr lang="en-GB">
                    <a:noFill/>
                  </a:rPr>
                  <a:t> </a:t>
                </a:r>
              </a:p>
            </p:txBody>
          </p:sp>
        </mc:Fallback>
      </mc:AlternateContent>
      <p:pic>
        <p:nvPicPr>
          <p:cNvPr id="8" name="Picture 12" descr="Diagram&#10;&#10;Description automatically generated">
            <a:extLst>
              <a:ext uri="{FF2B5EF4-FFF2-40B4-BE49-F238E27FC236}">
                <a16:creationId xmlns:a16="http://schemas.microsoft.com/office/drawing/2014/main" id="{7D646C7D-C9A1-D2AF-9F36-21A716489408}"/>
              </a:ext>
            </a:extLst>
          </p:cNvPr>
          <p:cNvPicPr>
            <a:picLocks noChangeAspect="1"/>
          </p:cNvPicPr>
          <p:nvPr/>
        </p:nvPicPr>
        <p:blipFill>
          <a:blip r:embed="rId5"/>
          <a:stretch>
            <a:fillRect/>
          </a:stretch>
        </p:blipFill>
        <p:spPr>
          <a:xfrm>
            <a:off x="623880" y="4044680"/>
            <a:ext cx="1031706" cy="972867"/>
          </a:xfrm>
          <a:prstGeom prst="rect">
            <a:avLst/>
          </a:prstGeom>
        </p:spPr>
      </p:pic>
      <p:pic>
        <p:nvPicPr>
          <p:cNvPr id="15" name="Graphic 15" descr="Magnifying glass with solid fill">
            <a:extLst>
              <a:ext uri="{FF2B5EF4-FFF2-40B4-BE49-F238E27FC236}">
                <a16:creationId xmlns:a16="http://schemas.microsoft.com/office/drawing/2014/main" id="{D774109D-09EC-19DE-B600-8414C5A4984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5400000">
            <a:off x="880929" y="4533231"/>
            <a:ext cx="914281" cy="914400"/>
          </a:xfrm>
          <a:prstGeom prst="rect">
            <a:avLst/>
          </a:prstGeom>
        </p:spPr>
      </p:pic>
      <p:cxnSp>
        <p:nvCxnSpPr>
          <p:cNvPr id="17" name="Straight Arrow Connector 16">
            <a:extLst>
              <a:ext uri="{FF2B5EF4-FFF2-40B4-BE49-F238E27FC236}">
                <a16:creationId xmlns:a16="http://schemas.microsoft.com/office/drawing/2014/main" id="{5371EF66-8C6C-5821-8EE1-AF7E3C793437}"/>
              </a:ext>
            </a:extLst>
          </p:cNvPr>
          <p:cNvCxnSpPr/>
          <p:nvPr/>
        </p:nvCxnSpPr>
        <p:spPr bwMode="auto">
          <a:xfrm>
            <a:off x="1355628" y="5266881"/>
            <a:ext cx="670590" cy="22352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13" name="Diagram 12">
            <a:extLst>
              <a:ext uri="{FF2B5EF4-FFF2-40B4-BE49-F238E27FC236}">
                <a16:creationId xmlns:a16="http://schemas.microsoft.com/office/drawing/2014/main" id="{4C658645-450A-1AFE-146D-1CC387A6318C}"/>
              </a:ext>
            </a:extLst>
          </p:cNvPr>
          <p:cNvGraphicFramePr/>
          <p:nvPr>
            <p:extLst>
              <p:ext uri="{D42A27DB-BD31-4B8C-83A1-F6EECF244321}">
                <p14:modId xmlns:p14="http://schemas.microsoft.com/office/powerpoint/2010/main" val="238616092"/>
              </p:ext>
            </p:extLst>
          </p:nvPr>
        </p:nvGraphicFramePr>
        <p:xfrm>
          <a:off x="8913062" y="1840246"/>
          <a:ext cx="2593388" cy="26959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Arrow: Curved Up 13">
            <a:extLst>
              <a:ext uri="{FF2B5EF4-FFF2-40B4-BE49-F238E27FC236}">
                <a16:creationId xmlns:a16="http://schemas.microsoft.com/office/drawing/2014/main" id="{C365C5E0-2286-E091-8715-09B71473A26A}"/>
              </a:ext>
            </a:extLst>
          </p:cNvPr>
          <p:cNvSpPr/>
          <p:nvPr/>
        </p:nvSpPr>
        <p:spPr bwMode="auto">
          <a:xfrm rot="12900000">
            <a:off x="10147584" y="2513441"/>
            <a:ext cx="974625" cy="599040"/>
          </a:xfrm>
          <a:prstGeom prst="curvedUpArrow">
            <a:avLst>
              <a:gd name="adj1" fmla="val 20355"/>
              <a:gd name="adj2" fmla="val 50000"/>
              <a:gd name="adj3" fmla="val 25000"/>
            </a:avLst>
          </a:prstGeom>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rtlCol="0" anchor="ctr" anchorCtr="0" compatLnSpc="1">
            <a:prstTxWarp prst="textNoShape">
              <a:avLst/>
            </a:prstTxWarp>
          </a:bodyPr>
          <a:ls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106092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wipe(down)">
                                      <p:cBhvr>
                                        <p:cTn id="45" dur="500"/>
                                        <p:tgtEl>
                                          <p:spTgt spid="13"/>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down)">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Graphic spid="13" grpId="0">
        <p:bldAsOne/>
      </p:bldGraphic>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hidden="1">
            <a:extLst>
              <a:ext uri="{FF2B5EF4-FFF2-40B4-BE49-F238E27FC236}">
                <a16:creationId xmlns:a16="http://schemas.microsoft.com/office/drawing/2014/main" id="{40FC6C8B-F59E-9EA5-09A8-459E968E3DDC}"/>
              </a:ext>
            </a:extLst>
          </p:cNvPr>
          <p:cNvSpPr>
            <a:spLocks noGrp="1"/>
          </p:cNvSpPr>
          <p:nvPr>
            <p:ph type="sldNum" sz="quarter" idx="11"/>
          </p:nvPr>
        </p:nvSpPr>
        <p:spPr/>
        <p:txBody>
          <a:bodyPr/>
          <a:lstStyle/>
          <a:p>
            <a:fld id="{103EA872-A674-449B-A120-B97244F8E91D}" type="slidenum">
              <a:rPr lang="en-GB" smtClean="0"/>
              <a:pPr/>
              <a:t>14</a:t>
            </a:fld>
            <a:endParaRPr lang="en-GB"/>
          </a:p>
        </p:txBody>
      </p:sp>
      <p:sp>
        <p:nvSpPr>
          <p:cNvPr id="7" name="Title 1">
            <a:extLst>
              <a:ext uri="{FF2B5EF4-FFF2-40B4-BE49-F238E27FC236}">
                <a16:creationId xmlns:a16="http://schemas.microsoft.com/office/drawing/2014/main" id="{EDF031E0-60B4-B0B5-7FCF-7F964347F1DF}"/>
              </a:ext>
            </a:extLst>
          </p:cNvPr>
          <p:cNvSpPr>
            <a:spLocks noGrp="1"/>
          </p:cNvSpPr>
          <p:nvPr>
            <p:ph type="title"/>
          </p:nvPr>
        </p:nvSpPr>
        <p:spPr>
          <a:xfrm>
            <a:off x="1774726" y="426127"/>
            <a:ext cx="9312374" cy="972716"/>
          </a:xfrm>
        </p:spPr>
        <p:txBody>
          <a:bodyPr/>
          <a:lstStyle/>
          <a:p>
            <a:r>
              <a:rPr lang="it-IT" dirty="0" err="1">
                <a:latin typeface="Aharoni"/>
                <a:cs typeface="Aharoni"/>
              </a:rPr>
              <a:t>Abnormal</a:t>
            </a:r>
            <a:r>
              <a:rPr lang="it-IT" dirty="0">
                <a:latin typeface="Aharoni"/>
                <a:cs typeface="Aharoni"/>
              </a:rPr>
              <a:t> vs </a:t>
            </a:r>
            <a:r>
              <a:rPr lang="it-IT" dirty="0" err="1">
                <a:latin typeface="Aharoni"/>
                <a:cs typeface="Aharoni"/>
              </a:rPr>
              <a:t>normal</a:t>
            </a:r>
            <a:r>
              <a:rPr lang="it-IT" dirty="0">
                <a:latin typeface="Aharoni"/>
                <a:cs typeface="Aharoni"/>
              </a:rPr>
              <a:t> systems</a:t>
            </a:r>
            <a:endParaRPr lang="en-GB"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BFEF272-A615-5D20-B250-EABCB91D9E57}"/>
                  </a:ext>
                </a:extLst>
              </p:cNvPr>
              <p:cNvSpPr txBox="1"/>
              <p:nvPr/>
            </p:nvSpPr>
            <p:spPr>
              <a:xfrm>
                <a:off x="1774726" y="2661867"/>
                <a:ext cx="4320480" cy="171329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lnSpc>
                    <a:spcPct val="150000"/>
                  </a:lnSpc>
                  <a:spcBef>
                    <a:spcPts val="432"/>
                  </a:spcBef>
                  <a:buFont typeface="Arial"/>
                  <a:buChar char="•"/>
                </a:pPr>
                <a:r>
                  <a:rPr lang="en-US" sz="1800" dirty="0">
                    <a:latin typeface="+mn-lt"/>
                    <a:ea typeface="ＭＳ Ｐゴシック"/>
                    <a:cs typeface="Arial"/>
                  </a:rPr>
                  <a:t>Inconsistency: When? Why?</a:t>
                </a:r>
              </a:p>
              <a:p>
                <a:pPr marL="285750" indent="-285750">
                  <a:lnSpc>
                    <a:spcPct val="150000"/>
                  </a:lnSpc>
                  <a:spcBef>
                    <a:spcPts val="432"/>
                  </a:spcBef>
                  <a:buFont typeface="Arial"/>
                  <a:buChar char="•"/>
                </a:pPr>
                <a14:m>
                  <m:oMath xmlns:m="http://schemas.openxmlformats.org/officeDocument/2006/math">
                    <m:sSub>
                      <m:sSubPr>
                        <m:ctrlPr>
                          <a:rPr lang="it-IT" sz="1800" b="0" i="1" smtClean="0">
                            <a:latin typeface="Cambria Math" panose="02040503050406030204" pitchFamily="18" charset="0"/>
                            <a:ea typeface="ＭＳ Ｐゴシック"/>
                            <a:cs typeface="Arial"/>
                          </a:rPr>
                        </m:ctrlPr>
                      </m:sSubPr>
                      <m:e>
                        <m:r>
                          <a:rPr lang="it-IT" sz="1800" b="0" i="1" smtClean="0">
                            <a:latin typeface="Cambria Math" panose="02040503050406030204" pitchFamily="18" charset="0"/>
                            <a:ea typeface="ＭＳ Ｐゴシック"/>
                            <a:cs typeface="Arial"/>
                          </a:rPr>
                          <m:t>𝐸</m:t>
                        </m:r>
                      </m:e>
                      <m:sub>
                        <m:r>
                          <a:rPr lang="it-IT" sz="1800" b="0" i="1" smtClean="0">
                            <a:latin typeface="Cambria Math" panose="02040503050406030204" pitchFamily="18" charset="0"/>
                            <a:ea typeface="ＭＳ Ｐゴシック"/>
                            <a:cs typeface="Arial"/>
                          </a:rPr>
                          <m:t>𝐷</m:t>
                        </m:r>
                      </m:sub>
                    </m:sSub>
                  </m:oMath>
                </a14:m>
                <a:r>
                  <a:rPr lang="en-US" sz="1800" dirty="0">
                    <a:latin typeface="+mn-lt"/>
                    <a:ea typeface="ＭＳ Ｐゴシック"/>
                    <a:cs typeface="Arial"/>
                  </a:rPr>
                  <a:t> might be significant compared to </a:t>
                </a:r>
                <a14:m>
                  <m:oMath xmlns:m="http://schemas.openxmlformats.org/officeDocument/2006/math">
                    <m:sSub>
                      <m:sSubPr>
                        <m:ctrlPr>
                          <a:rPr lang="it-IT" sz="1800" b="0" i="1" smtClean="0">
                            <a:latin typeface="Cambria Math" panose="02040503050406030204" pitchFamily="18" charset="0"/>
                            <a:ea typeface="ＭＳ Ｐゴシック"/>
                            <a:cs typeface="Arial"/>
                          </a:rPr>
                        </m:ctrlPr>
                      </m:sSubPr>
                      <m:e>
                        <m:r>
                          <a:rPr lang="it-IT" sz="1800" b="0" i="1" smtClean="0">
                            <a:latin typeface="Cambria Math" panose="02040503050406030204" pitchFamily="18" charset="0"/>
                            <a:ea typeface="ＭＳ Ｐゴシック"/>
                            <a:cs typeface="Arial"/>
                          </a:rPr>
                          <m:t>𝐸</m:t>
                        </m:r>
                      </m:e>
                      <m:sub>
                        <m:r>
                          <a:rPr lang="it-IT" sz="1800" b="0" i="1" smtClean="0">
                            <a:latin typeface="Cambria Math" panose="02040503050406030204" pitchFamily="18" charset="0"/>
                            <a:ea typeface="ＭＳ Ｐゴシック"/>
                            <a:cs typeface="Arial"/>
                          </a:rPr>
                          <m:t>𝐹</m:t>
                        </m:r>
                      </m:sub>
                    </m:sSub>
                  </m:oMath>
                </a14:m>
                <a:r>
                  <a:rPr lang="en-US" sz="1800" dirty="0">
                    <a:latin typeface="+mn-lt"/>
                    <a:ea typeface="ＭＳ Ｐゴシック"/>
                    <a:cs typeface="Arial"/>
                  </a:rPr>
                  <a:t> without being immediately apparent </a:t>
                </a:r>
              </a:p>
              <a:p>
                <a:pPr marL="285750" indent="-285750">
                  <a:lnSpc>
                    <a:spcPct val="150000"/>
                  </a:lnSpc>
                  <a:spcBef>
                    <a:spcPts val="432"/>
                  </a:spcBef>
                  <a:buFont typeface="Arial"/>
                  <a:buChar char="•"/>
                </a:pPr>
                <a:r>
                  <a:rPr lang="en-US" sz="1800" dirty="0">
                    <a:latin typeface="+mn-lt"/>
                    <a:ea typeface="ＭＳ Ｐゴシック"/>
                    <a:cs typeface="Arial"/>
                  </a:rPr>
                  <a:t>Example!</a:t>
                </a:r>
              </a:p>
            </p:txBody>
          </p:sp>
        </mc:Choice>
        <mc:Fallback xmlns="">
          <p:sp>
            <p:nvSpPr>
              <p:cNvPr id="8" name="TextBox 7">
                <a:extLst>
                  <a:ext uri="{FF2B5EF4-FFF2-40B4-BE49-F238E27FC236}">
                    <a16:creationId xmlns:a16="http://schemas.microsoft.com/office/drawing/2014/main" id="{8BFEF272-A615-5D20-B250-EABCB91D9E57}"/>
                  </a:ext>
                </a:extLst>
              </p:cNvPr>
              <p:cNvSpPr txBox="1">
                <a:spLocks noRot="1" noChangeAspect="1" noMove="1" noResize="1" noEditPoints="1" noAdjustHandles="1" noChangeArrowheads="1" noChangeShapeType="1" noTextEdit="1"/>
              </p:cNvSpPr>
              <p:nvPr/>
            </p:nvSpPr>
            <p:spPr>
              <a:xfrm>
                <a:off x="1774726" y="2661867"/>
                <a:ext cx="4320480" cy="1713290"/>
              </a:xfrm>
              <a:prstGeom prst="rect">
                <a:avLst/>
              </a:prstGeom>
              <a:blipFill>
                <a:blip r:embed="rId3"/>
                <a:stretch>
                  <a:fillRect l="-2962" b="-7473"/>
                </a:stretch>
              </a:blipFill>
            </p:spPr>
            <p:txBody>
              <a:bodyPr/>
              <a:lstStyle/>
              <a:p>
                <a:r>
                  <a:rPr lang="en-GB">
                    <a:noFill/>
                  </a:rPr>
                  <a:t> </a:t>
                </a:r>
              </a:p>
            </p:txBody>
          </p:sp>
        </mc:Fallback>
      </mc:AlternateContent>
      <p:pic>
        <p:nvPicPr>
          <p:cNvPr id="3" name="Billede 4">
            <a:extLst>
              <a:ext uri="{FF2B5EF4-FFF2-40B4-BE49-F238E27FC236}">
                <a16:creationId xmlns:a16="http://schemas.microsoft.com/office/drawing/2014/main" id="{91523F3B-7132-A0A6-0F43-9D80FB31ED59}"/>
              </a:ext>
            </a:extLst>
          </p:cNvPr>
          <p:cNvPicPr>
            <a:picLocks noChangeAspect="1"/>
          </p:cNvPicPr>
          <p:nvPr/>
        </p:nvPicPr>
        <p:blipFill rotWithShape="1">
          <a:blip r:embed="rId4"/>
          <a:srcRect l="6189" t="-409" b="9577"/>
          <a:stretch/>
        </p:blipFill>
        <p:spPr>
          <a:xfrm>
            <a:off x="6287231" y="2418794"/>
            <a:ext cx="4950746" cy="2771823"/>
          </a:xfrm>
          <a:prstGeom prst="rect">
            <a:avLst/>
          </a:prstGeom>
        </p:spPr>
      </p:pic>
    </p:spTree>
    <p:extLst>
      <p:ext uri="{BB962C8B-B14F-4D97-AF65-F5344CB8AC3E}">
        <p14:creationId xmlns:p14="http://schemas.microsoft.com/office/powerpoint/2010/main" val="3377209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91FD4-46EE-D74C-CC94-5E7771FD47AD}"/>
              </a:ext>
            </a:extLst>
          </p:cNvPr>
          <p:cNvSpPr>
            <a:spLocks noGrp="1"/>
          </p:cNvSpPr>
          <p:nvPr>
            <p:ph type="title"/>
          </p:nvPr>
        </p:nvSpPr>
        <p:spPr/>
        <p:txBody>
          <a:bodyPr/>
          <a:lstStyle/>
          <a:p>
            <a:r>
              <a:rPr lang="it-IT" dirty="0" err="1">
                <a:latin typeface="Aharoni"/>
                <a:cs typeface="Aharoni"/>
              </a:rPr>
              <a:t>Partition</a:t>
            </a:r>
            <a:r>
              <a:rPr lang="it-IT" dirty="0">
                <a:latin typeface="Aharoni"/>
                <a:cs typeface="Aharoni"/>
              </a:rPr>
              <a:t> </a:t>
            </a:r>
            <a:r>
              <a:rPr lang="it-IT" dirty="0" err="1">
                <a:latin typeface="Aharoni"/>
                <a:cs typeface="Aharoni"/>
              </a:rPr>
              <a:t>density</a:t>
            </a:r>
            <a:r>
              <a:rPr lang="it-IT" dirty="0">
                <a:latin typeface="Aharoni"/>
                <a:cs typeface="Aharoni"/>
              </a:rPr>
              <a:t> </a:t>
            </a:r>
            <a:r>
              <a:rPr lang="it-IT" dirty="0" err="1">
                <a:latin typeface="Aharoni"/>
                <a:cs typeface="Aharoni"/>
              </a:rPr>
              <a:t>functional</a:t>
            </a:r>
            <a:r>
              <a:rPr lang="it-IT" dirty="0">
                <a:latin typeface="Aharoni"/>
                <a:cs typeface="Aharoni"/>
              </a:rPr>
              <a:t> theory	</a:t>
            </a:r>
            <a:endParaRPr lang="en-GB" dirty="0"/>
          </a:p>
        </p:txBody>
      </p:sp>
      <p:sp>
        <p:nvSpPr>
          <p:cNvPr id="3" name="Content Placeholder 2">
            <a:extLst>
              <a:ext uri="{FF2B5EF4-FFF2-40B4-BE49-F238E27FC236}">
                <a16:creationId xmlns:a16="http://schemas.microsoft.com/office/drawing/2014/main" id="{AD5C8F90-ED34-5574-7D3B-DE192DBF36AA}"/>
              </a:ext>
            </a:extLst>
          </p:cNvPr>
          <p:cNvSpPr>
            <a:spLocks noGrp="1"/>
          </p:cNvSpPr>
          <p:nvPr>
            <p:ph idx="1"/>
          </p:nvPr>
        </p:nvSpPr>
        <p:spPr>
          <a:xfrm>
            <a:off x="1774726" y="1733832"/>
            <a:ext cx="9312374" cy="4545578"/>
          </a:xfrm>
        </p:spPr>
        <p:txBody>
          <a:bodyPr/>
          <a:lstStyle/>
          <a:p>
            <a:pPr marL="197485" indent="-197485">
              <a:lnSpc>
                <a:spcPct val="150000"/>
              </a:lnSpc>
            </a:pPr>
            <a:r>
              <a:rPr lang="it-IT" dirty="0" err="1"/>
              <a:t>Proposes</a:t>
            </a:r>
            <a:r>
              <a:rPr lang="it-IT" dirty="0"/>
              <a:t> a way to </a:t>
            </a:r>
            <a:r>
              <a:rPr lang="it-IT" b="1" dirty="0" err="1"/>
              <a:t>partition</a:t>
            </a:r>
            <a:r>
              <a:rPr lang="it-IT" dirty="0"/>
              <a:t>, or </a:t>
            </a:r>
            <a:r>
              <a:rPr lang="it-IT" dirty="0" err="1"/>
              <a:t>fragment</a:t>
            </a:r>
            <a:r>
              <a:rPr lang="it-IT" dirty="0"/>
              <a:t>, the system </a:t>
            </a:r>
            <a:r>
              <a:rPr lang="it-IT" dirty="0" err="1"/>
              <a:t>into</a:t>
            </a:r>
            <a:r>
              <a:rPr lang="it-IT" dirty="0"/>
              <a:t> </a:t>
            </a:r>
            <a:r>
              <a:rPr lang="it-IT" dirty="0" err="1"/>
              <a:t>smaller</a:t>
            </a:r>
            <a:r>
              <a:rPr lang="it-IT" dirty="0"/>
              <a:t> </a:t>
            </a:r>
            <a:r>
              <a:rPr lang="it-IT" dirty="0" err="1"/>
              <a:t>pieces</a:t>
            </a:r>
            <a:r>
              <a:rPr lang="it-IT" dirty="0"/>
              <a:t>.</a:t>
            </a:r>
            <a:endParaRPr lang="en-US" dirty="0"/>
          </a:p>
          <a:p>
            <a:pPr marL="197485" indent="-197485">
              <a:lnSpc>
                <a:spcPct val="150000"/>
              </a:lnSpc>
            </a:pPr>
            <a:endParaRPr lang="it-IT" dirty="0">
              <a:cs typeface="Arial"/>
            </a:endParaRPr>
          </a:p>
          <a:p>
            <a:pPr marL="197485" indent="-197485">
              <a:lnSpc>
                <a:spcPct val="150000"/>
              </a:lnSpc>
            </a:pPr>
            <a:endParaRPr lang="en-US" dirty="0">
              <a:cs typeface="Arial"/>
            </a:endParaRPr>
          </a:p>
          <a:p>
            <a:pPr marL="197485" indent="-197485">
              <a:lnSpc>
                <a:spcPct val="150000"/>
              </a:lnSpc>
            </a:pPr>
            <a:r>
              <a:rPr lang="it-IT" dirty="0" err="1"/>
              <a:t>Allows</a:t>
            </a:r>
            <a:r>
              <a:rPr lang="it-IT" dirty="0"/>
              <a:t> for </a:t>
            </a:r>
            <a:r>
              <a:rPr lang="it-IT" dirty="0" err="1"/>
              <a:t>easier</a:t>
            </a:r>
            <a:r>
              <a:rPr lang="it-IT" dirty="0"/>
              <a:t> </a:t>
            </a:r>
            <a:r>
              <a:rPr lang="it-IT" dirty="0" err="1"/>
              <a:t>calculations</a:t>
            </a:r>
            <a:r>
              <a:rPr lang="it-IT" dirty="0"/>
              <a:t>: </a:t>
            </a:r>
            <a:r>
              <a:rPr lang="it-IT" dirty="0" err="1"/>
              <a:t>possible</a:t>
            </a:r>
            <a:r>
              <a:rPr lang="it-IT" dirty="0"/>
              <a:t> </a:t>
            </a:r>
            <a:r>
              <a:rPr lang="it-IT" dirty="0" err="1"/>
              <a:t>minimization</a:t>
            </a:r>
            <a:r>
              <a:rPr lang="it-IT" dirty="0"/>
              <a:t> of the single </a:t>
            </a:r>
            <a:r>
              <a:rPr lang="it-IT" dirty="0" err="1"/>
              <a:t>fragments</a:t>
            </a:r>
            <a:r>
              <a:rPr lang="it-IT" dirty="0"/>
              <a:t> </a:t>
            </a:r>
            <a:r>
              <a:rPr lang="it-IT" dirty="0" err="1"/>
              <a:t>instead</a:t>
            </a:r>
            <a:r>
              <a:rPr lang="it-IT" dirty="0"/>
              <a:t> of the </a:t>
            </a:r>
            <a:r>
              <a:rPr lang="it-IT" dirty="0" err="1"/>
              <a:t>total</a:t>
            </a:r>
            <a:r>
              <a:rPr lang="it-IT" dirty="0"/>
              <a:t> energy.</a:t>
            </a:r>
            <a:endParaRPr lang="it-IT" dirty="0">
              <a:cs typeface="Arial"/>
            </a:endParaRPr>
          </a:p>
          <a:p>
            <a:pPr marL="197485" indent="-197485">
              <a:lnSpc>
                <a:spcPct val="150000"/>
              </a:lnSpc>
            </a:pPr>
            <a:r>
              <a:rPr lang="it-IT" dirty="0" err="1"/>
              <a:t>Fragments</a:t>
            </a:r>
            <a:r>
              <a:rPr lang="it-IT" dirty="0"/>
              <a:t> </a:t>
            </a:r>
            <a:r>
              <a:rPr lang="it-IT" dirty="0" err="1"/>
              <a:t>driven</a:t>
            </a:r>
            <a:r>
              <a:rPr lang="it-IT" dirty="0"/>
              <a:t> </a:t>
            </a:r>
            <a:r>
              <a:rPr lang="it-IT" dirty="0" err="1"/>
              <a:t>error</a:t>
            </a:r>
            <a:r>
              <a:rPr lang="it-IT" dirty="0"/>
              <a:t> = energy </a:t>
            </a:r>
            <a:r>
              <a:rPr lang="it-IT" dirty="0" err="1"/>
              <a:t>driven</a:t>
            </a:r>
            <a:r>
              <a:rPr lang="it-IT" dirty="0"/>
              <a:t> </a:t>
            </a:r>
            <a:r>
              <a:rPr lang="it-IT" dirty="0" err="1"/>
              <a:t>error</a:t>
            </a:r>
            <a:endParaRPr lang="it-IT" dirty="0">
              <a:cs typeface="Arial"/>
            </a:endParaRPr>
          </a:p>
          <a:p>
            <a:pPr marL="197485" indent="-197485">
              <a:lnSpc>
                <a:spcPct val="150000"/>
              </a:lnSpc>
            </a:pPr>
            <a:r>
              <a:rPr lang="it-IT" dirty="0" err="1">
                <a:cs typeface="Arial"/>
              </a:rPr>
              <a:t>Inconsistency</a:t>
            </a:r>
            <a:r>
              <a:rPr lang="it-IT" dirty="0">
                <a:cs typeface="Arial"/>
              </a:rPr>
              <a:t> </a:t>
            </a:r>
            <a:r>
              <a:rPr lang="it-IT" dirty="0" err="1">
                <a:cs typeface="Arial"/>
              </a:rPr>
              <a:t>applicable</a:t>
            </a:r>
            <a:r>
              <a:rPr lang="it-IT" dirty="0">
                <a:cs typeface="Arial"/>
              </a:rPr>
              <a:t> to </a:t>
            </a:r>
            <a:r>
              <a:rPr lang="it-IT" dirty="0" err="1">
                <a:cs typeface="Arial"/>
              </a:rPr>
              <a:t>each</a:t>
            </a:r>
            <a:r>
              <a:rPr lang="it-IT" dirty="0">
                <a:cs typeface="Arial"/>
              </a:rPr>
              <a:t> part of the system</a:t>
            </a:r>
          </a:p>
          <a:p>
            <a:pPr marL="197485" indent="-197485"/>
            <a:endParaRPr lang="en-GB" dirty="0">
              <a:cs typeface="Arial"/>
            </a:endParaRPr>
          </a:p>
        </p:txBody>
      </p:sp>
      <p:sp>
        <p:nvSpPr>
          <p:cNvPr id="4" name="Slide Number Placeholder 3">
            <a:extLst>
              <a:ext uri="{FF2B5EF4-FFF2-40B4-BE49-F238E27FC236}">
                <a16:creationId xmlns:a16="http://schemas.microsoft.com/office/drawing/2014/main" id="{81D87EDE-A86E-CD74-51BB-A84BBFD98F1C}"/>
              </a:ext>
            </a:extLst>
          </p:cNvPr>
          <p:cNvSpPr>
            <a:spLocks noGrp="1"/>
          </p:cNvSpPr>
          <p:nvPr>
            <p:ph type="sldNum" sz="quarter" idx="11"/>
          </p:nvPr>
        </p:nvSpPr>
        <p:spPr/>
        <p:txBody>
          <a:bodyPr/>
          <a:lstStyle/>
          <a:p>
            <a:fld id="{103EA872-A674-449B-A120-B97244F8E91D}" type="slidenum">
              <a:rPr lang="en-GB" smtClean="0"/>
              <a:pPr/>
              <a:t>15</a:t>
            </a:fld>
            <a:endParaRPr lang="en-GB"/>
          </a:p>
        </p:txBody>
      </p:sp>
      <p:pic>
        <p:nvPicPr>
          <p:cNvPr id="5" name="Picture 5">
            <a:extLst>
              <a:ext uri="{FF2B5EF4-FFF2-40B4-BE49-F238E27FC236}">
                <a16:creationId xmlns:a16="http://schemas.microsoft.com/office/drawing/2014/main" id="{6C91EFCD-1D14-7902-9D90-D755FEFBB15F}"/>
              </a:ext>
            </a:extLst>
          </p:cNvPr>
          <p:cNvPicPr>
            <a:picLocks noChangeAspect="1"/>
          </p:cNvPicPr>
          <p:nvPr/>
        </p:nvPicPr>
        <p:blipFill>
          <a:blip r:embed="rId3"/>
          <a:stretch>
            <a:fillRect/>
          </a:stretch>
        </p:blipFill>
        <p:spPr>
          <a:xfrm>
            <a:off x="1918742" y="2348880"/>
            <a:ext cx="4000273" cy="504056"/>
          </a:xfrm>
          <a:prstGeom prst="rect">
            <a:avLst/>
          </a:prstGeom>
        </p:spPr>
      </p:pic>
    </p:spTree>
    <p:extLst>
      <p:ext uri="{BB962C8B-B14F-4D97-AF65-F5344CB8AC3E}">
        <p14:creationId xmlns:p14="http://schemas.microsoft.com/office/powerpoint/2010/main" val="2772957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F68D-23E3-3126-6CE3-887FCEE6A30C}"/>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Visual representation of PDFT</a:t>
            </a:r>
          </a:p>
        </p:txBody>
      </p:sp>
      <p:sp>
        <p:nvSpPr>
          <p:cNvPr id="4" name="Slide Number Placeholder 3">
            <a:extLst>
              <a:ext uri="{FF2B5EF4-FFF2-40B4-BE49-F238E27FC236}">
                <a16:creationId xmlns:a16="http://schemas.microsoft.com/office/drawing/2014/main" id="{88E481B5-E114-40F7-D369-1AED9AE6B4A2}"/>
              </a:ext>
            </a:extLst>
          </p:cNvPr>
          <p:cNvSpPr>
            <a:spLocks noGrp="1"/>
          </p:cNvSpPr>
          <p:nvPr>
            <p:ph type="sldNum" sz="quarter" idx="11"/>
          </p:nvPr>
        </p:nvSpPr>
        <p:spPr/>
        <p:txBody>
          <a:bodyPr/>
          <a:lstStyle/>
          <a:p>
            <a:fld id="{103EA872-A674-449B-A120-B97244F8E91D}" type="slidenum">
              <a:rPr lang="en-GB" smtClean="0"/>
              <a:pPr/>
              <a:t>16</a:t>
            </a:fld>
            <a:endParaRPr lang="en-GB"/>
          </a:p>
        </p:txBody>
      </p:sp>
      <p:sp>
        <p:nvSpPr>
          <p:cNvPr id="7" name="TextBox 6">
            <a:extLst>
              <a:ext uri="{FF2B5EF4-FFF2-40B4-BE49-F238E27FC236}">
                <a16:creationId xmlns:a16="http://schemas.microsoft.com/office/drawing/2014/main" id="{4CA209BD-28DB-35A0-20CD-EB4239A4099C}"/>
              </a:ext>
            </a:extLst>
          </p:cNvPr>
          <p:cNvSpPr txBox="1"/>
          <p:nvPr/>
        </p:nvSpPr>
        <p:spPr>
          <a:xfrm>
            <a:off x="3790950" y="2564904"/>
            <a:ext cx="1512168" cy="246221"/>
          </a:xfrm>
          <a:prstGeom prst="rect">
            <a:avLst/>
          </a:prstGeom>
          <a:noFill/>
        </p:spPr>
        <p:txBody>
          <a:bodyPr wrap="square" lIns="0" tIns="0" rIns="0" bIns="0" rtlCol="0">
            <a:spAutoFit/>
          </a:bodyPr>
          <a:lstStyle/>
          <a:p>
            <a:pPr algn="l">
              <a:spcBef>
                <a:spcPts val="432"/>
              </a:spcBef>
            </a:pPr>
            <a:r>
              <a:rPr lang="en-US">
                <a:solidFill>
                  <a:schemeClr val="bg1"/>
                </a:solidFill>
                <a:latin typeface="+mn-lt"/>
              </a:rPr>
              <a:t>HF-METHOD</a:t>
            </a:r>
          </a:p>
        </p:txBody>
      </p:sp>
      <p:sp>
        <p:nvSpPr>
          <p:cNvPr id="8" name="TextBox 7">
            <a:extLst>
              <a:ext uri="{FF2B5EF4-FFF2-40B4-BE49-F238E27FC236}">
                <a16:creationId xmlns:a16="http://schemas.microsoft.com/office/drawing/2014/main" id="{03522C04-56C7-EE21-F0C3-44F9B46955A8}"/>
              </a:ext>
            </a:extLst>
          </p:cNvPr>
          <p:cNvSpPr txBox="1"/>
          <p:nvPr/>
        </p:nvSpPr>
        <p:spPr>
          <a:xfrm>
            <a:off x="5301453" y="4581128"/>
            <a:ext cx="1872208" cy="492443"/>
          </a:xfrm>
          <a:prstGeom prst="rect">
            <a:avLst/>
          </a:prstGeom>
          <a:noFill/>
        </p:spPr>
        <p:txBody>
          <a:bodyPr wrap="square" lIns="0" tIns="0" rIns="0" bIns="0" rtlCol="0">
            <a:spAutoFit/>
          </a:bodyPr>
          <a:lstStyle/>
          <a:p>
            <a:pPr algn="l">
              <a:spcBef>
                <a:spcPts val="432"/>
              </a:spcBef>
            </a:pPr>
            <a:r>
              <a:rPr lang="en-US">
                <a:solidFill>
                  <a:schemeClr val="bg1"/>
                </a:solidFill>
                <a:latin typeface="+mn-lt"/>
              </a:rPr>
              <a:t>Many-body wave function</a:t>
            </a:r>
          </a:p>
        </p:txBody>
      </p:sp>
      <p:pic>
        <p:nvPicPr>
          <p:cNvPr id="9" name="Content Placeholder 8" descr="A picture containing ground, outdoor&#10;&#10;Description automatically generated">
            <a:extLst>
              <a:ext uri="{FF2B5EF4-FFF2-40B4-BE49-F238E27FC236}">
                <a16:creationId xmlns:a16="http://schemas.microsoft.com/office/drawing/2014/main" id="{293FFC19-EB06-428F-3632-D855A336E9A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56232" y="1526657"/>
            <a:ext cx="7061327" cy="4707551"/>
          </a:xfrm>
        </p:spPr>
      </p:pic>
      <p:sp>
        <p:nvSpPr>
          <p:cNvPr id="10" name="TextBox 9">
            <a:extLst>
              <a:ext uri="{FF2B5EF4-FFF2-40B4-BE49-F238E27FC236}">
                <a16:creationId xmlns:a16="http://schemas.microsoft.com/office/drawing/2014/main" id="{9950725F-09EC-A1E7-9A85-CEADAA6A52BB}"/>
              </a:ext>
            </a:extLst>
          </p:cNvPr>
          <p:cNvSpPr txBox="1"/>
          <p:nvPr/>
        </p:nvSpPr>
        <p:spPr>
          <a:xfrm>
            <a:off x="4611751" y="3330720"/>
            <a:ext cx="870807" cy="246221"/>
          </a:xfrm>
          <a:prstGeom prst="rect">
            <a:avLst/>
          </a:prstGeom>
          <a:noFill/>
        </p:spPr>
        <p:txBody>
          <a:bodyPr wrap="square" lIns="0" tIns="0" rIns="0" bIns="0" rtlCol="0">
            <a:spAutoFit/>
          </a:bodyPr>
          <a:lstStyle/>
          <a:p>
            <a:pPr algn="l">
              <a:spcBef>
                <a:spcPts val="432"/>
              </a:spcBef>
            </a:pPr>
            <a:r>
              <a:rPr lang="it-IT" dirty="0">
                <a:solidFill>
                  <a:schemeClr val="bg1"/>
                </a:solidFill>
                <a:latin typeface="+mn-lt"/>
              </a:rPr>
              <a:t>PDFT</a:t>
            </a:r>
            <a:endParaRPr lang="en-GB" dirty="0" err="1">
              <a:solidFill>
                <a:schemeClr val="bg1"/>
              </a:solidFill>
              <a:latin typeface="+mn-lt"/>
            </a:endParaRPr>
          </a:p>
        </p:txBody>
      </p:sp>
      <p:sp>
        <p:nvSpPr>
          <p:cNvPr id="11" name="TextBox 10">
            <a:extLst>
              <a:ext uri="{FF2B5EF4-FFF2-40B4-BE49-F238E27FC236}">
                <a16:creationId xmlns:a16="http://schemas.microsoft.com/office/drawing/2014/main" id="{95E818A5-EEBD-A8D3-40CB-C0CB55F67D99}"/>
              </a:ext>
            </a:extLst>
          </p:cNvPr>
          <p:cNvSpPr txBox="1"/>
          <p:nvPr/>
        </p:nvSpPr>
        <p:spPr>
          <a:xfrm>
            <a:off x="6172200" y="4806405"/>
            <a:ext cx="1001461" cy="789960"/>
          </a:xfrm>
          <a:prstGeom prst="rect">
            <a:avLst/>
          </a:prstGeom>
          <a:noFill/>
        </p:spPr>
        <p:txBody>
          <a:bodyPr wrap="square" lIns="0" tIns="0" rIns="0" bIns="0" rtlCol="0">
            <a:spAutoFit/>
          </a:bodyPr>
          <a:lstStyle/>
          <a:p>
            <a:pPr algn="ctr">
              <a:spcBef>
                <a:spcPts val="432"/>
              </a:spcBef>
            </a:pPr>
            <a:r>
              <a:rPr lang="it-IT" dirty="0">
                <a:solidFill>
                  <a:schemeClr val="bg1"/>
                </a:solidFill>
                <a:latin typeface="+mn-lt"/>
              </a:rPr>
              <a:t>Potentialsand</a:t>
            </a:r>
          </a:p>
          <a:p>
            <a:pPr algn="ctr">
              <a:spcBef>
                <a:spcPts val="432"/>
              </a:spcBef>
            </a:pPr>
            <a:r>
              <a:rPr lang="it-IT" dirty="0">
                <a:solidFill>
                  <a:schemeClr val="bg1"/>
                </a:solidFill>
                <a:latin typeface="+mn-lt"/>
              </a:rPr>
              <a:t>Densities</a:t>
            </a:r>
            <a:endParaRPr lang="en-GB" dirty="0" err="1">
              <a:solidFill>
                <a:schemeClr val="bg1"/>
              </a:solidFill>
              <a:latin typeface="+mn-lt"/>
            </a:endParaRPr>
          </a:p>
        </p:txBody>
      </p:sp>
    </p:spTree>
    <p:extLst>
      <p:ext uri="{BB962C8B-B14F-4D97-AF65-F5344CB8AC3E}">
        <p14:creationId xmlns:p14="http://schemas.microsoft.com/office/powerpoint/2010/main" val="225396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Chart, line chart, histogram&#10;&#10;Description automatically generated">
            <a:extLst>
              <a:ext uri="{FF2B5EF4-FFF2-40B4-BE49-F238E27FC236}">
                <a16:creationId xmlns:a16="http://schemas.microsoft.com/office/drawing/2014/main" id="{D285AE11-14D2-4835-633F-82396CEEB96B}"/>
              </a:ext>
            </a:extLst>
          </p:cNvPr>
          <p:cNvPicPr>
            <a:picLocks noChangeAspect="1"/>
          </p:cNvPicPr>
          <p:nvPr/>
        </p:nvPicPr>
        <p:blipFill>
          <a:blip r:embed="rId3"/>
          <a:stretch>
            <a:fillRect/>
          </a:stretch>
        </p:blipFill>
        <p:spPr>
          <a:xfrm>
            <a:off x="670439" y="466636"/>
            <a:ext cx="11277600" cy="5779768"/>
          </a:xfrm>
          <a:prstGeom prst="rect">
            <a:avLst/>
          </a:prstGeom>
          <a:noFill/>
        </p:spPr>
      </p:pic>
      <p:sp>
        <p:nvSpPr>
          <p:cNvPr id="4" name="Slide Number Placeholder 3" hidden="1">
            <a:extLst>
              <a:ext uri="{FF2B5EF4-FFF2-40B4-BE49-F238E27FC236}">
                <a16:creationId xmlns:a16="http://schemas.microsoft.com/office/drawing/2014/main" id="{961ACC13-9B99-E11E-8396-EAA234DE9B66}"/>
              </a:ext>
            </a:extLst>
          </p:cNvPr>
          <p:cNvSpPr>
            <a:spLocks noGrp="1"/>
          </p:cNvSpPr>
          <p:nvPr>
            <p:ph type="sldNum" sz="quarter" idx="11"/>
          </p:nvPr>
        </p:nvSpPr>
        <p:spPr/>
        <p:txBody>
          <a:bodyPr/>
          <a:lstStyle/>
          <a:p>
            <a:fld id="{103EA872-A674-449B-A120-B97244F8E91D}" type="slidenum">
              <a:rPr lang="en-GB" smtClean="0"/>
              <a:pPr/>
              <a:t>17</a:t>
            </a:fld>
            <a:endParaRPr lang="en-GB"/>
          </a:p>
        </p:txBody>
      </p:sp>
    </p:spTree>
    <p:extLst>
      <p:ext uri="{BB962C8B-B14F-4D97-AF65-F5344CB8AC3E}">
        <p14:creationId xmlns:p14="http://schemas.microsoft.com/office/powerpoint/2010/main" val="1157087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15905-FB13-820B-B228-29710292D416}"/>
              </a:ext>
            </a:extLst>
          </p:cNvPr>
          <p:cNvSpPr>
            <a:spLocks noGrp="1"/>
          </p:cNvSpPr>
          <p:nvPr>
            <p:ph type="title"/>
          </p:nvPr>
        </p:nvSpPr>
        <p:spPr/>
        <p:txBody>
          <a:bodyPr/>
          <a:lstStyle/>
          <a:p>
            <a:r>
              <a:rPr lang="da-DK" b="0" i="0" u="none" strike="noStrike" dirty="0">
                <a:solidFill>
                  <a:srgbClr val="000000"/>
                </a:solidFill>
                <a:effectLst/>
                <a:latin typeface="Aharoni" panose="02010803020104030203" pitchFamily="2" charset="-79"/>
                <a:cs typeface="Aharoni" panose="02010803020104030203" pitchFamily="2" charset="-79"/>
              </a:rPr>
              <a:t>Binding Curves</a:t>
            </a:r>
            <a:r>
              <a:rPr lang="da-DK" b="0" i="0" dirty="0">
                <a:solidFill>
                  <a:srgbClr val="000000"/>
                </a:solidFill>
                <a:effectLst/>
                <a:latin typeface="Aharoni" panose="02010803020104030203" pitchFamily="2" charset="-79"/>
                <a:cs typeface="Aharoni" panose="02010803020104030203" pitchFamily="2" charset="-79"/>
              </a:rPr>
              <a:t>​</a:t>
            </a:r>
            <a:endParaRPr lang="en-GB" dirty="0">
              <a:latin typeface="Aharoni" panose="02010803020104030203" pitchFamily="2" charset="-79"/>
              <a:cs typeface="Aharoni" panose="02010803020104030203" pitchFamily="2" charset="-79"/>
            </a:endParaRPr>
          </a:p>
        </p:txBody>
      </p:sp>
      <p:sp>
        <p:nvSpPr>
          <p:cNvPr id="4" name="Slide Number Placeholder 3">
            <a:extLst>
              <a:ext uri="{FF2B5EF4-FFF2-40B4-BE49-F238E27FC236}">
                <a16:creationId xmlns:a16="http://schemas.microsoft.com/office/drawing/2014/main" id="{C218866E-B739-E1A7-E7AF-53ED876E57A5}"/>
              </a:ext>
            </a:extLst>
          </p:cNvPr>
          <p:cNvSpPr>
            <a:spLocks noGrp="1"/>
          </p:cNvSpPr>
          <p:nvPr>
            <p:ph type="sldNum" sz="quarter" idx="11"/>
          </p:nvPr>
        </p:nvSpPr>
        <p:spPr/>
        <p:txBody>
          <a:bodyPr/>
          <a:lstStyle/>
          <a:p>
            <a:fld id="{103EA872-A674-449B-A120-B97244F8E91D}" type="slidenum">
              <a:rPr lang="en-GB" smtClean="0"/>
              <a:pPr/>
              <a:t>18</a:t>
            </a:fld>
            <a:endParaRPr lang="en-GB"/>
          </a:p>
        </p:txBody>
      </p:sp>
      <p:pic>
        <p:nvPicPr>
          <p:cNvPr id="2050" name="Picture 2">
            <a:extLst>
              <a:ext uri="{FF2B5EF4-FFF2-40B4-BE49-F238E27FC236}">
                <a16:creationId xmlns:a16="http://schemas.microsoft.com/office/drawing/2014/main" id="{B827680C-04CA-EF25-813E-2C5D09BF3B8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35814" y="3429000"/>
            <a:ext cx="6030676" cy="27750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B11E48A-DA2B-9AC8-5A98-FAADE67689AB}"/>
              </a:ext>
            </a:extLst>
          </p:cNvPr>
          <p:cNvSpPr txBox="1"/>
          <p:nvPr/>
        </p:nvSpPr>
        <p:spPr>
          <a:xfrm>
            <a:off x="1774726" y="1901952"/>
            <a:ext cx="9312374" cy="1010533"/>
          </a:xfrm>
          <a:prstGeom prst="rect">
            <a:avLst/>
          </a:prstGeom>
          <a:noFill/>
        </p:spPr>
        <p:txBody>
          <a:bodyPr wrap="square">
            <a:spAutoFit/>
          </a:bodyPr>
          <a:lstStyle/>
          <a:p>
            <a:pPr algn="l" rtl="0" fontAlgn="base">
              <a:lnSpc>
                <a:spcPct val="150000"/>
              </a:lnSpc>
              <a:buFont typeface="Arial" panose="020B0604020202020204" pitchFamily="34" charset="0"/>
              <a:buChar char="•"/>
            </a:pPr>
            <a:r>
              <a:rPr lang="da-DK" sz="1800" b="0" i="0" u="none" strike="noStrike" dirty="0">
                <a:solidFill>
                  <a:srgbClr val="000000"/>
                </a:solidFill>
                <a:effectLst/>
                <a:latin typeface="Arial" panose="020B0604020202020204" pitchFamily="34" charset="0"/>
              </a:rPr>
              <a:t> Incorrect dissociation starting after very short distances</a:t>
            </a:r>
          </a:p>
          <a:p>
            <a:pPr algn="l" rtl="0" fontAlgn="base">
              <a:lnSpc>
                <a:spcPct val="150000"/>
              </a:lnSpc>
              <a:buFont typeface="Arial" panose="020B0604020202020204" pitchFamily="34" charset="0"/>
              <a:buChar char="•"/>
            </a:pPr>
            <a:r>
              <a:rPr lang="da-DK" sz="1800" dirty="0">
                <a:solidFill>
                  <a:srgbClr val="000000"/>
                </a:solidFill>
                <a:latin typeface="Arial" panose="020B0604020202020204" pitchFamily="34" charset="0"/>
              </a:rPr>
              <a:t> </a:t>
            </a:r>
            <a:r>
              <a:rPr lang="da-DK" sz="1800" b="1" i="0" u="none" strike="noStrike" dirty="0">
                <a:solidFill>
                  <a:srgbClr val="000000"/>
                </a:solidFill>
                <a:effectLst/>
                <a:latin typeface="Arial" panose="020B0604020202020204" pitchFamily="34" charset="0"/>
              </a:rPr>
              <a:t>HF-PBE</a:t>
            </a:r>
            <a:r>
              <a:rPr lang="da-DK" sz="1800" b="0" i="0" u="none" strike="noStrike" dirty="0">
                <a:solidFill>
                  <a:srgbClr val="000000"/>
                </a:solidFill>
                <a:effectLst/>
                <a:latin typeface="Arial" panose="020B0604020202020204" pitchFamily="34" charset="0"/>
              </a:rPr>
              <a:t> yields similar results as </a:t>
            </a:r>
            <a:r>
              <a:rPr lang="da-DK" sz="1800" dirty="0">
                <a:solidFill>
                  <a:srgbClr val="000000"/>
                </a:solidFill>
                <a:latin typeface="Arial" panose="020B0604020202020204" pitchFamily="34" charset="0"/>
              </a:rPr>
              <a:t>higher ranks model (</a:t>
            </a:r>
            <a:r>
              <a:rPr lang="da-DK" sz="1800" b="0" i="0" dirty="0">
                <a:solidFill>
                  <a:srgbClr val="000000"/>
                </a:solidFill>
                <a:effectLst/>
                <a:latin typeface="Arial" panose="020B0604020202020204" pitchFamily="34" charset="0"/>
              </a:rPr>
              <a:t>MRCI, CCSD(T), etc.</a:t>
            </a:r>
            <a:r>
              <a:rPr lang="da-DK" sz="1800" b="0" i="0" u="none" strike="noStrike" dirty="0">
                <a:solidFill>
                  <a:srgbClr val="000000"/>
                </a:solidFill>
                <a:effectLst/>
                <a:latin typeface="Arial" panose="020B0604020202020204" pitchFamily="34" charset="0"/>
              </a:rPr>
              <a:t>.)</a:t>
            </a:r>
            <a:endParaRPr lang="da-DK" sz="18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4517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1C1B-D3A2-193D-0ABD-4678340CA1ED}"/>
              </a:ext>
            </a:extLst>
          </p:cNvPr>
          <p:cNvSpPr>
            <a:spLocks noGrp="1"/>
          </p:cNvSpPr>
          <p:nvPr>
            <p:ph type="title"/>
          </p:nvPr>
        </p:nvSpPr>
        <p:spPr/>
        <p:txBody>
          <a:bodyPr/>
          <a:lstStyle/>
          <a:p>
            <a:r>
              <a:rPr lang="it-IT" err="1"/>
              <a:t>Conclusions</a:t>
            </a:r>
            <a:endParaRPr lang="en-GB"/>
          </a:p>
        </p:txBody>
      </p:sp>
      <p:sp>
        <p:nvSpPr>
          <p:cNvPr id="3" name="Content Placeholder 2">
            <a:extLst>
              <a:ext uri="{FF2B5EF4-FFF2-40B4-BE49-F238E27FC236}">
                <a16:creationId xmlns:a16="http://schemas.microsoft.com/office/drawing/2014/main" id="{511657AD-6A94-5574-6F21-882D0EFF8DA8}"/>
              </a:ext>
            </a:extLst>
          </p:cNvPr>
          <p:cNvSpPr>
            <a:spLocks noGrp="1"/>
          </p:cNvSpPr>
          <p:nvPr>
            <p:ph idx="1"/>
          </p:nvPr>
        </p:nvSpPr>
        <p:spPr>
          <a:xfrm>
            <a:off x="1774726" y="1767130"/>
            <a:ext cx="9312374" cy="4545578"/>
          </a:xfrm>
        </p:spPr>
        <p:txBody>
          <a:bodyPr/>
          <a:lstStyle/>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Kohn-</a:t>
            </a:r>
            <a:r>
              <a:rPr lang="it-IT" b="0" i="0" u="none" strike="noStrike" dirty="0" err="1">
                <a:solidFill>
                  <a:srgbClr val="000000"/>
                </a:solidFill>
                <a:effectLst/>
                <a:latin typeface="Arial" panose="020B0604020202020204" pitchFamily="34" charset="0"/>
              </a:rPr>
              <a:t>Sham</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approach</a:t>
            </a:r>
            <a:r>
              <a:rPr lang="it-IT" b="0" i="0" u="none" strike="noStrike" dirty="0">
                <a:solidFill>
                  <a:srgbClr val="000000"/>
                </a:solidFill>
                <a:effectLst/>
                <a:latin typeface="Arial" panose="020B0604020202020204" pitchFamily="34" charset="0"/>
              </a:rPr>
              <a:t> to DFT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popular</a:t>
            </a:r>
            <a:r>
              <a:rPr lang="it-IT" b="0" i="0" u="none" strike="noStrike" dirty="0">
                <a:solidFill>
                  <a:srgbClr val="000000"/>
                </a:solidFill>
                <a:effectLst/>
                <a:latin typeface="Arial" panose="020B0604020202020204" pitchFamily="34" charset="0"/>
              </a:rPr>
              <a:t> and </a:t>
            </a:r>
            <a:r>
              <a:rPr lang="it-IT" b="0" i="0" u="none" strike="noStrike" dirty="0" err="1">
                <a:solidFill>
                  <a:srgbClr val="000000"/>
                </a:solidFill>
                <a:effectLst/>
                <a:latin typeface="Arial" panose="020B0604020202020204" pitchFamily="34" charset="0"/>
              </a:rPr>
              <a:t>needs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careful</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attention</a:t>
            </a:r>
            <a:r>
              <a:rPr lang="it-IT" b="0" i="0" u="none" strike="noStrike" dirty="0">
                <a:solidFill>
                  <a:srgbClr val="000000"/>
                </a:solidFill>
                <a:effectLst/>
                <a:latin typeface="Arial" panose="020B0604020202020204" pitchFamily="34" charset="0"/>
              </a:rPr>
              <a:t> in order to </a:t>
            </a:r>
            <a:r>
              <a:rPr lang="it-IT" b="0" i="0" u="none" strike="noStrike" dirty="0" err="1">
                <a:solidFill>
                  <a:srgbClr val="000000"/>
                </a:solidFill>
                <a:effectLst/>
                <a:latin typeface="Arial" panose="020B0604020202020204" pitchFamily="34" charset="0"/>
              </a:rPr>
              <a:t>increase</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accuracy</a:t>
            </a:r>
            <a:r>
              <a:rPr lang="it-IT" b="0" i="0" u="none" strike="noStrike" dirty="0">
                <a:solidFill>
                  <a:srgbClr val="000000"/>
                </a:solidFill>
                <a:effectLst/>
                <a:latin typeface="Arial" panose="020B0604020202020204" pitchFamily="34" charset="0"/>
              </a:rPr>
              <a:t> of the </a:t>
            </a:r>
            <a:r>
              <a:rPr lang="it-IT" b="0" i="0" u="none" strike="noStrike" dirty="0" err="1">
                <a:solidFill>
                  <a:srgbClr val="000000"/>
                </a:solidFill>
                <a:effectLst/>
                <a:latin typeface="Arial" panose="020B0604020202020204" pitchFamily="34" charset="0"/>
              </a:rPr>
              <a:t>potentials</a:t>
            </a:r>
            <a:r>
              <a:rPr lang="it-IT" b="0" i="0" u="none" strike="noStrike" dirty="0">
                <a:solidFill>
                  <a:srgbClr val="000000"/>
                </a:solidFill>
                <a:effectLst/>
                <a:latin typeface="Arial" panose="020B0604020202020204" pitchFamily="34" charset="0"/>
              </a:rPr>
              <a:t>.</a:t>
            </a:r>
            <a:r>
              <a:rPr lang="en-US"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err="1">
                <a:solidFill>
                  <a:srgbClr val="000000"/>
                </a:solidFill>
                <a:effectLst/>
                <a:latin typeface="Arial" panose="020B0604020202020204" pitchFamily="34" charset="0"/>
              </a:rPr>
              <a:t>Error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analysis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an </a:t>
            </a:r>
            <a:r>
              <a:rPr lang="it-IT" b="0" i="0" u="none" strike="noStrike" dirty="0" err="1">
                <a:solidFill>
                  <a:srgbClr val="000000"/>
                </a:solidFill>
                <a:effectLst/>
                <a:latin typeface="Arial" panose="020B0604020202020204" pitchFamily="34" charset="0"/>
              </a:rPr>
              <a:t>improvement</a:t>
            </a:r>
            <a:r>
              <a:rPr lang="it-IT" b="0" i="0" u="none" strike="noStrike" dirty="0">
                <a:solidFill>
                  <a:srgbClr val="000000"/>
                </a:solidFill>
                <a:effectLst/>
                <a:latin typeface="Arial" panose="020B0604020202020204" pitchFamily="34" charset="0"/>
              </a:rPr>
              <a:t> to KS-DFT models for </a:t>
            </a:r>
            <a:r>
              <a:rPr lang="it-IT" b="0" i="0" u="none" strike="noStrike" dirty="0" err="1">
                <a:solidFill>
                  <a:srgbClr val="000000"/>
                </a:solidFill>
                <a:effectLst/>
                <a:latin typeface="Arial" panose="020B0604020202020204" pitchFamily="34" charset="0"/>
              </a:rPr>
              <a:t>abnormal</a:t>
            </a:r>
            <a:r>
              <a:rPr lang="it-IT" b="0" i="0" u="none" strike="noStrike" dirty="0">
                <a:solidFill>
                  <a:srgbClr val="000000"/>
                </a:solidFill>
                <a:effectLst/>
                <a:latin typeface="Arial" panose="020B0604020202020204" pitchFamily="34" charset="0"/>
              </a:rPr>
              <a:t> systems.</a:t>
            </a:r>
            <a:r>
              <a:rPr lang="en-US"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In </a:t>
            </a:r>
            <a:r>
              <a:rPr lang="it-IT" b="0" i="0" u="none" strike="noStrike" dirty="0" err="1">
                <a:solidFill>
                  <a:srgbClr val="000000"/>
                </a:solidFill>
                <a:effectLst/>
                <a:latin typeface="Arial" panose="020B0604020202020204" pitchFamily="34" charset="0"/>
              </a:rPr>
              <a:t>many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cases</a:t>
            </a:r>
            <a:r>
              <a:rPr lang="it-IT" b="0" i="0" u="none" strike="noStrike" dirty="0">
                <a:solidFill>
                  <a:srgbClr val="000000"/>
                </a:solidFill>
                <a:effectLst/>
                <a:latin typeface="Arial" panose="020B0604020202020204" pitchFamily="34" charset="0"/>
              </a:rPr>
              <a:t> one can </a:t>
            </a:r>
            <a:r>
              <a:rPr lang="it-IT" b="0" i="0" u="none" strike="noStrike" dirty="0" err="1">
                <a:solidFill>
                  <a:srgbClr val="000000"/>
                </a:solidFill>
                <a:effectLst/>
                <a:latin typeface="Arial" panose="020B0604020202020204" pitchFamily="34" charset="0"/>
              </a:rPr>
              <a:t>get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better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results</a:t>
            </a:r>
            <a:r>
              <a:rPr lang="it-IT" b="0" i="0" u="none" strike="noStrike" dirty="0">
                <a:solidFill>
                  <a:srgbClr val="000000"/>
                </a:solidFill>
                <a:effectLst/>
                <a:latin typeface="Arial" panose="020B0604020202020204" pitchFamily="34" charset="0"/>
              </a:rPr>
              <a:t> by </a:t>
            </a:r>
            <a:r>
              <a:rPr lang="it-IT" b="0" i="0" u="none" strike="noStrike" dirty="0" err="1">
                <a:solidFill>
                  <a:srgbClr val="000000"/>
                </a:solidFill>
                <a:effectLst/>
                <a:latin typeface="Arial" panose="020B0604020202020204" pitchFamily="34" charset="0"/>
              </a:rPr>
              <a:t>using</a:t>
            </a:r>
            <a:r>
              <a:rPr lang="it-IT" b="0" i="0" u="none" strike="noStrike" dirty="0">
                <a:solidFill>
                  <a:srgbClr val="000000"/>
                </a:solidFill>
                <a:effectLst/>
                <a:latin typeface="Arial" panose="020B0604020202020204" pitchFamily="34" charset="0"/>
              </a:rPr>
              <a:t> the HF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input to a KS-DFT </a:t>
            </a:r>
            <a:r>
              <a:rPr lang="it-IT" b="0" i="0" u="none" strike="noStrike" dirty="0" err="1">
                <a:solidFill>
                  <a:srgbClr val="000000"/>
                </a:solidFill>
                <a:effectLst/>
                <a:latin typeface="Arial" panose="020B0604020202020204" pitchFamily="34" charset="0"/>
              </a:rPr>
              <a:t>evaluation</a:t>
            </a:r>
            <a:r>
              <a:rPr lang="it-IT" b="0" i="0" u="none" strike="noStrike" dirty="0">
                <a:solidFill>
                  <a:srgbClr val="000000"/>
                </a:solidFill>
                <a:effectLst/>
                <a:latin typeface="Arial" panose="020B0604020202020204" pitchFamily="34" charset="0"/>
              </a:rPr>
              <a:t> of the energy,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opposed</a:t>
            </a:r>
            <a:r>
              <a:rPr lang="it-IT" b="0" i="0" u="none" strike="noStrike" dirty="0">
                <a:solidFill>
                  <a:srgbClr val="000000"/>
                </a:solidFill>
                <a:effectLst/>
                <a:latin typeface="Arial" panose="020B0604020202020204" pitchFamily="34" charset="0"/>
              </a:rPr>
              <a:t> to </a:t>
            </a:r>
            <a:r>
              <a:rPr lang="it-IT" b="0" i="0" u="none" strike="noStrike" dirty="0" err="1">
                <a:solidFill>
                  <a:srgbClr val="000000"/>
                </a:solidFill>
                <a:effectLst/>
                <a:latin typeface="Arial" panose="020B0604020202020204" pitchFamily="34" charset="0"/>
              </a:rPr>
              <a:t>using</a:t>
            </a:r>
            <a:r>
              <a:rPr lang="it-IT" b="0" i="0" u="none" strike="noStrike" dirty="0">
                <a:solidFill>
                  <a:srgbClr val="000000"/>
                </a:solidFill>
                <a:effectLst/>
                <a:latin typeface="Arial" panose="020B0604020202020204" pitchFamily="34" charset="0"/>
              </a:rPr>
              <a:t> the KS-DFT to generate a self-</a:t>
            </a:r>
            <a:r>
              <a:rPr lang="it-IT" b="0" i="0" u="none" strike="noStrike" dirty="0" err="1">
                <a:solidFill>
                  <a:srgbClr val="000000"/>
                </a:solidFill>
                <a:effectLst/>
                <a:latin typeface="Arial" panose="020B0604020202020204" pitchFamily="34" charset="0"/>
              </a:rPr>
              <a:t>consistent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This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has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been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termed</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opposed</a:t>
            </a:r>
            <a:r>
              <a:rPr lang="it-IT" b="0" i="0" u="none" strike="noStrike" dirty="0">
                <a:solidFill>
                  <a:srgbClr val="000000"/>
                </a:solidFill>
                <a:effectLst/>
                <a:latin typeface="Arial" panose="020B0604020202020204" pitchFamily="34" charset="0"/>
              </a:rPr>
              <a:t> to  </a:t>
            </a:r>
            <a:r>
              <a:rPr lang="it-IT" b="0" i="0" u="none" strike="noStrike" dirty="0" err="1">
                <a:solidFill>
                  <a:srgbClr val="000000"/>
                </a:solidFill>
                <a:effectLst/>
                <a:latin typeface="Arial" panose="020B0604020202020204" pitchFamily="34" charset="0"/>
              </a:rPr>
              <a:t>functional-error</a:t>
            </a:r>
            <a:r>
              <a:rPr lang="it-IT" b="0" i="0" u="none" strike="noStrike" dirty="0">
                <a:solidFill>
                  <a:srgbClr val="000000"/>
                </a:solidFill>
                <a:effectLst/>
                <a:latin typeface="Arial" panose="020B0604020202020204" pitchFamily="34" charset="0"/>
              </a:rPr>
              <a:t>. </a:t>
            </a:r>
            <a:r>
              <a:rPr lang="it-IT"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PDFT </a:t>
            </a:r>
            <a:r>
              <a:rPr lang="it-IT" b="0" i="0" u="none" strike="noStrike" dirty="0" err="1">
                <a:solidFill>
                  <a:srgbClr val="000000"/>
                </a:solidFill>
                <a:effectLst/>
                <a:latin typeface="Arial" panose="020B0604020202020204" pitchFamily="34" charset="0"/>
              </a:rPr>
              <a:t>along</a:t>
            </a:r>
            <a:r>
              <a:rPr lang="it-IT" b="0" i="0" u="none" strike="noStrike" dirty="0">
                <a:solidFill>
                  <a:srgbClr val="000000"/>
                </a:solidFill>
                <a:effectLst/>
                <a:latin typeface="Arial" panose="020B0604020202020204" pitchFamily="34" charset="0"/>
              </a:rPr>
              <a:t> with HF-DFT can </a:t>
            </a:r>
            <a:r>
              <a:rPr lang="it-IT" b="0" i="0" u="none" strike="noStrike" dirty="0" err="1">
                <a:solidFill>
                  <a:srgbClr val="000000"/>
                </a:solidFill>
                <a:effectLst/>
                <a:latin typeface="Arial" panose="020B0604020202020204" pitchFamily="34" charset="0"/>
              </a:rPr>
              <a:t>reach</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very</a:t>
            </a:r>
            <a:r>
              <a:rPr lang="it-IT" b="0" i="0" u="none" strike="noStrike" dirty="0">
                <a:solidFill>
                  <a:srgbClr val="000000"/>
                </a:solidFill>
                <a:effectLst/>
                <a:latin typeface="Arial" panose="020B0604020202020204" pitchFamily="34" charset="0"/>
              </a:rPr>
              <a:t> good </a:t>
            </a:r>
            <a:r>
              <a:rPr lang="it-IT" b="0" i="0" u="none" strike="noStrike" dirty="0" err="1">
                <a:solidFill>
                  <a:srgbClr val="000000"/>
                </a:solidFill>
                <a:effectLst/>
                <a:latin typeface="Arial" panose="020B0604020202020204" pitchFamily="34" charset="0"/>
              </a:rPr>
              <a:t>results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former</a:t>
            </a:r>
            <a:r>
              <a:rPr lang="it-IT" b="0" i="0" u="none" strike="noStrike" dirty="0">
                <a:solidFill>
                  <a:srgbClr val="000000"/>
                </a:solidFill>
                <a:effectLst/>
                <a:latin typeface="Arial" panose="020B0604020202020204" pitchFamily="34" charset="0"/>
              </a:rPr>
              <a:t> deals with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while</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latter</a:t>
            </a:r>
            <a:r>
              <a:rPr lang="it-IT" b="0" i="0" u="none" strike="noStrike" dirty="0">
                <a:solidFill>
                  <a:srgbClr val="000000"/>
                </a:solidFill>
                <a:effectLst/>
                <a:latin typeface="Arial" panose="020B0604020202020204" pitchFamily="34" charset="0"/>
              </a:rPr>
              <a:t> deals with </a:t>
            </a:r>
            <a:r>
              <a:rPr lang="it-IT" b="0" i="0" u="none" strike="noStrike" dirty="0" err="1">
                <a:solidFill>
                  <a:srgbClr val="000000"/>
                </a:solidFill>
                <a:effectLst/>
                <a:latin typeface="Arial" panose="020B0604020202020204" pitchFamily="34" charset="0"/>
              </a:rPr>
              <a:t>fragment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errors</a:t>
            </a:r>
            <a:r>
              <a:rPr lang="it-IT" b="0" i="0" u="none" strike="noStrike" dirty="0">
                <a:solidFill>
                  <a:srgbClr val="000000"/>
                </a:solidFill>
                <a:effectLst/>
                <a:latin typeface="Arial" panose="020B0604020202020204" pitchFamily="34" charset="0"/>
              </a:rPr>
              <a:t>.</a:t>
            </a:r>
            <a:r>
              <a:rPr lang="it-IT"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err="1">
                <a:solidFill>
                  <a:srgbClr val="000000"/>
                </a:solidFill>
                <a:effectLst/>
                <a:latin typeface="Arial" panose="020B0604020202020204" pitchFamily="34" charset="0"/>
              </a:rPr>
              <a:t>Inconsistency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very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useful</a:t>
            </a:r>
            <a:r>
              <a:rPr lang="it-IT" b="0" i="0" u="none" strike="noStrike" dirty="0">
                <a:solidFill>
                  <a:srgbClr val="000000"/>
                </a:solidFill>
                <a:effectLst/>
                <a:latin typeface="Arial" panose="020B0604020202020204" pitchFamily="34" charset="0"/>
              </a:rPr>
              <a:t> for Electron </a:t>
            </a:r>
            <a:r>
              <a:rPr lang="it-IT" b="0" i="0" u="none" strike="noStrike" dirty="0" err="1">
                <a:solidFill>
                  <a:srgbClr val="000000"/>
                </a:solidFill>
                <a:effectLst/>
                <a:latin typeface="Arial" panose="020B0604020202020204" pitchFamily="34" charset="0"/>
              </a:rPr>
              <a:t>affinity</a:t>
            </a:r>
            <a:r>
              <a:rPr lang="it-IT" b="0" i="0" u="none" strike="noStrike" dirty="0">
                <a:solidFill>
                  <a:srgbClr val="000000"/>
                </a:solidFill>
                <a:effectLst/>
                <a:latin typeface="Arial" panose="020B0604020202020204" pitchFamily="34" charset="0"/>
              </a:rPr>
              <a:t> and </a:t>
            </a:r>
            <a:r>
              <a:rPr lang="it-IT" b="0" i="0" u="none" strike="noStrike" dirty="0" err="1">
                <a:solidFill>
                  <a:srgbClr val="000000"/>
                </a:solidFill>
                <a:effectLst/>
                <a:latin typeface="Arial" panose="020B0604020202020204" pitchFamily="34" charset="0"/>
              </a:rPr>
              <a:t>binding</a:t>
            </a:r>
            <a:r>
              <a:rPr lang="it-IT" b="0" i="0" u="none" strike="noStrike" dirty="0">
                <a:solidFill>
                  <a:srgbClr val="000000"/>
                </a:solidFill>
                <a:effectLst/>
                <a:latin typeface="Arial" panose="020B0604020202020204" pitchFamily="34" charset="0"/>
              </a:rPr>
              <a:t> curve </a:t>
            </a:r>
            <a:r>
              <a:rPr lang="it-IT" b="0" i="0" u="none" strike="noStrike" dirty="0" err="1">
                <a:solidFill>
                  <a:srgbClr val="000000"/>
                </a:solidFill>
                <a:effectLst/>
                <a:latin typeface="Arial" panose="020B0604020202020204" pitchFamily="34" charset="0"/>
              </a:rPr>
              <a:t>calculations</a:t>
            </a:r>
            <a:r>
              <a:rPr lang="it-IT" b="0" i="0" u="none" strike="noStrike" dirty="0">
                <a:solidFill>
                  <a:srgbClr val="000000"/>
                </a:solidFill>
                <a:effectLst/>
                <a:latin typeface="Arial" panose="020B0604020202020204" pitchFamily="34" charset="0"/>
              </a:rPr>
              <a:t>. </a:t>
            </a:r>
            <a:endParaRPr lang="en-US" b="0" i="0" dirty="0">
              <a:solidFill>
                <a:srgbClr val="000000"/>
              </a:solidFill>
              <a:effectLst/>
              <a:latin typeface="Arial" panose="020B0604020202020204" pitchFamily="34" charset="0"/>
            </a:endParaRPr>
          </a:p>
          <a:p>
            <a:endParaRPr lang="en-GB" dirty="0"/>
          </a:p>
        </p:txBody>
      </p:sp>
      <p:sp>
        <p:nvSpPr>
          <p:cNvPr id="4" name="Slide Number Placeholder 3">
            <a:extLst>
              <a:ext uri="{FF2B5EF4-FFF2-40B4-BE49-F238E27FC236}">
                <a16:creationId xmlns:a16="http://schemas.microsoft.com/office/drawing/2014/main" id="{7C7629D0-F605-6AF1-8D5F-7EA9A062C42E}"/>
              </a:ext>
            </a:extLst>
          </p:cNvPr>
          <p:cNvSpPr>
            <a:spLocks noGrp="1"/>
          </p:cNvSpPr>
          <p:nvPr>
            <p:ph type="sldNum" sz="quarter" idx="11"/>
          </p:nvPr>
        </p:nvSpPr>
        <p:spPr/>
        <p:txBody>
          <a:bodyPr/>
          <a:lstStyle/>
          <a:p>
            <a:fld id="{103EA872-A674-449B-A120-B97244F8E91D}" type="slidenum">
              <a:rPr lang="en-GB" smtClean="0"/>
              <a:pPr/>
              <a:t>19</a:t>
            </a:fld>
            <a:endParaRPr lang="en-GB"/>
          </a:p>
        </p:txBody>
      </p:sp>
      <p:sp>
        <p:nvSpPr>
          <p:cNvPr id="5" name="TextBox 4">
            <a:extLst>
              <a:ext uri="{FF2B5EF4-FFF2-40B4-BE49-F238E27FC236}">
                <a16:creationId xmlns:a16="http://schemas.microsoft.com/office/drawing/2014/main" id="{6FCDD22D-5C37-BFAA-FFA7-0859D190AAE9}"/>
              </a:ext>
            </a:extLst>
          </p:cNvPr>
          <p:cNvSpPr txBox="1"/>
          <p:nvPr/>
        </p:nvSpPr>
        <p:spPr>
          <a:xfrm>
            <a:off x="10240070" y="6312708"/>
            <a:ext cx="2536242" cy="18466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200">
                <a:latin typeface="+mn-lt"/>
                <a:ea typeface="ＭＳ Ｐゴシック"/>
                <a:cs typeface="Arial"/>
              </a:rPr>
              <a:t>Thanks inconsistency girl </a:t>
            </a:r>
            <a:r>
              <a:rPr lang="en-US" sz="1200">
                <a:solidFill>
                  <a:srgbClr val="FF0000"/>
                </a:solidFill>
                <a:latin typeface="+mn-lt"/>
                <a:ea typeface="ＭＳ Ｐゴシック"/>
                <a:cs typeface="Arial"/>
              </a:rPr>
              <a:t>&lt;3</a:t>
            </a:r>
            <a:endParaRPr lang="en-US" sz="1200">
              <a:solidFill>
                <a:srgbClr val="FF0000"/>
              </a:solidFill>
              <a:latin typeface="+mn-lt"/>
              <a:cs typeface="Arial"/>
            </a:endParaRPr>
          </a:p>
        </p:txBody>
      </p:sp>
    </p:spTree>
    <p:extLst>
      <p:ext uri="{BB962C8B-B14F-4D97-AF65-F5344CB8AC3E}">
        <p14:creationId xmlns:p14="http://schemas.microsoft.com/office/powerpoint/2010/main" val="278761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da-DK" dirty="0">
                <a:latin typeface="Aharoni"/>
                <a:cs typeface="Angsana New"/>
              </a:rPr>
              <a:t>Outline</a:t>
            </a:r>
            <a:endParaRPr lang="en-GB" dirty="0"/>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p:txBody>
          <a:bodyPr/>
          <a:lstStyle/>
          <a:p>
            <a:pPr>
              <a:lnSpc>
                <a:spcPct val="150000"/>
              </a:lnSpc>
            </a:pPr>
            <a:r>
              <a:rPr lang="da-DK" dirty="0"/>
              <a:t>Introduction​</a:t>
            </a:r>
          </a:p>
          <a:p>
            <a:pPr>
              <a:lnSpc>
                <a:spcPct val="150000"/>
              </a:lnSpc>
            </a:pPr>
            <a:r>
              <a:rPr lang="da-DK" dirty="0"/>
              <a:t>Hartree-Fock DFT​</a:t>
            </a:r>
          </a:p>
          <a:p>
            <a:pPr>
              <a:lnSpc>
                <a:spcPct val="150000"/>
              </a:lnSpc>
            </a:pPr>
            <a:r>
              <a:rPr lang="da-DK" dirty="0"/>
              <a:t>Kohn-Sham DFT​</a:t>
            </a:r>
          </a:p>
          <a:p>
            <a:pPr>
              <a:lnSpc>
                <a:spcPct val="150000"/>
              </a:lnSpc>
            </a:pPr>
            <a:r>
              <a:rPr lang="da-DK" dirty="0"/>
              <a:t>Potentials​</a:t>
            </a:r>
          </a:p>
          <a:p>
            <a:pPr>
              <a:lnSpc>
                <a:spcPct val="150000"/>
              </a:lnSpc>
            </a:pPr>
            <a:r>
              <a:rPr lang="da-DK" dirty="0"/>
              <a:t>Error Analysis​</a:t>
            </a:r>
          </a:p>
          <a:p>
            <a:pPr>
              <a:lnSpc>
                <a:spcPct val="150000"/>
              </a:lnSpc>
            </a:pPr>
            <a:r>
              <a:rPr lang="da-DK" dirty="0"/>
              <a:t>Self Consistency &amp; Inconsistency​</a:t>
            </a:r>
          </a:p>
          <a:p>
            <a:pPr>
              <a:lnSpc>
                <a:spcPct val="150000"/>
              </a:lnSpc>
            </a:pPr>
            <a:r>
              <a:rPr lang="da-DK" dirty="0"/>
              <a:t>PDFT​</a:t>
            </a:r>
          </a:p>
          <a:p>
            <a:pPr>
              <a:lnSpc>
                <a:spcPct val="150000"/>
              </a:lnSpc>
            </a:pPr>
            <a:r>
              <a:rPr lang="da-DK" dirty="0"/>
              <a:t>Binding Curves​</a:t>
            </a:r>
          </a:p>
          <a:p>
            <a:pPr>
              <a:lnSpc>
                <a:spcPct val="150000"/>
              </a:lnSpc>
            </a:pPr>
            <a:r>
              <a:rPr lang="da-DK" dirty="0"/>
              <a:t>Conclusions </a:t>
            </a:r>
            <a:endParaRPr lang="en-GB"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2</a:t>
            </a:fld>
            <a:endParaRPr lang="en-GB"/>
          </a:p>
        </p:txBody>
      </p:sp>
    </p:spTree>
    <p:custDataLst>
      <p:custData r:id="rId1"/>
      <p:custData r:id="rId2"/>
    </p:custDataLst>
    <p:extLst>
      <p:ext uri="{BB962C8B-B14F-4D97-AF65-F5344CB8AC3E}">
        <p14:creationId xmlns:p14="http://schemas.microsoft.com/office/powerpoint/2010/main" val="1796381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222F-1970-6D3D-10BC-C40DB15D6BD1}"/>
              </a:ext>
            </a:extLst>
          </p:cNvPr>
          <p:cNvSpPr>
            <a:spLocks noGrp="1"/>
          </p:cNvSpPr>
          <p:nvPr>
            <p:ph type="title"/>
          </p:nvPr>
        </p:nvSpPr>
        <p:spPr>
          <a:xfrm>
            <a:off x="1774726" y="475564"/>
            <a:ext cx="9312374" cy="972716"/>
          </a:xfrm>
        </p:spPr>
        <p:txBody>
          <a:bodyPr/>
          <a:lstStyle/>
          <a:p>
            <a:r>
              <a:rPr lang="it-IT" dirty="0" err="1">
                <a:latin typeface="Aharoni"/>
                <a:cs typeface="Angsana New"/>
              </a:rPr>
              <a:t>Introduction</a:t>
            </a:r>
            <a:endParaRPr lang="it-IT" dirty="0"/>
          </a:p>
        </p:txBody>
      </p:sp>
      <p:sp>
        <p:nvSpPr>
          <p:cNvPr id="4" name="Slide Number Placeholder 3">
            <a:extLst>
              <a:ext uri="{FF2B5EF4-FFF2-40B4-BE49-F238E27FC236}">
                <a16:creationId xmlns:a16="http://schemas.microsoft.com/office/drawing/2014/main" id="{28668D28-7501-D3EB-A217-1D3E33A747C1}"/>
              </a:ext>
            </a:extLst>
          </p:cNvPr>
          <p:cNvSpPr>
            <a:spLocks noGrp="1"/>
          </p:cNvSpPr>
          <p:nvPr>
            <p:ph type="sldNum" sz="quarter" idx="11"/>
          </p:nvPr>
        </p:nvSpPr>
        <p:spPr/>
        <p:txBody>
          <a:bodyPr/>
          <a:lstStyle/>
          <a:p>
            <a:fld id="{103EA872-A674-449B-A120-B97244F8E91D}" type="slidenum">
              <a:rPr lang="en-GB" smtClean="0"/>
              <a:pPr/>
              <a:t>3</a:t>
            </a:fld>
            <a:endParaRPr lang="en-GB"/>
          </a:p>
        </p:txBody>
      </p:sp>
      <p:graphicFrame>
        <p:nvGraphicFramePr>
          <p:cNvPr id="5" name="Diagram 4">
            <a:extLst>
              <a:ext uri="{FF2B5EF4-FFF2-40B4-BE49-F238E27FC236}">
                <a16:creationId xmlns:a16="http://schemas.microsoft.com/office/drawing/2014/main" id="{0459EA50-3C33-4304-4685-9E8B802A8F6B}"/>
              </a:ext>
            </a:extLst>
          </p:cNvPr>
          <p:cNvGraphicFramePr/>
          <p:nvPr>
            <p:extLst>
              <p:ext uri="{D42A27DB-BD31-4B8C-83A1-F6EECF244321}">
                <p14:modId xmlns:p14="http://schemas.microsoft.com/office/powerpoint/2010/main" val="1519614455"/>
              </p:ext>
            </p:extLst>
          </p:nvPr>
        </p:nvGraphicFramePr>
        <p:xfrm>
          <a:off x="6243926" y="1268760"/>
          <a:ext cx="5585617" cy="40829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3F7B5B80-8A6F-BB83-CEDA-D5F22E7C3DBD}"/>
              </a:ext>
            </a:extLst>
          </p:cNvPr>
          <p:cNvSpPr txBox="1"/>
          <p:nvPr/>
        </p:nvSpPr>
        <p:spPr>
          <a:xfrm>
            <a:off x="1774726" y="2951860"/>
            <a:ext cx="4824536" cy="666849"/>
          </a:xfrm>
          <a:prstGeom prst="rect">
            <a:avLst/>
          </a:prstGeom>
          <a:noFill/>
        </p:spPr>
        <p:txBody>
          <a:bodyPr wrap="square" lIns="0" tIns="0" rIns="0" bIns="0" rtlCol="0">
            <a:spAutoFit/>
          </a:bodyPr>
          <a:lstStyle/>
          <a:p>
            <a:pPr algn="l">
              <a:spcBef>
                <a:spcPts val="432"/>
              </a:spcBef>
            </a:pPr>
            <a:r>
              <a:rPr lang="en-GB" sz="2000" dirty="0">
                <a:latin typeface="+mn-lt"/>
              </a:rPr>
              <a:t>Three most challenging concepts of ​</a:t>
            </a:r>
          </a:p>
          <a:p>
            <a:pPr algn="l">
              <a:spcBef>
                <a:spcPts val="432"/>
              </a:spcBef>
            </a:pPr>
            <a:r>
              <a:rPr lang="en-GB" sz="2000" dirty="0">
                <a:latin typeface="+mn-lt"/>
              </a:rPr>
              <a:t>"The Importance of Being Inconsistent"</a:t>
            </a:r>
            <a:endParaRPr lang="it-IT" sz="2000" dirty="0">
              <a:latin typeface="+mn-lt"/>
            </a:endParaRPr>
          </a:p>
        </p:txBody>
      </p:sp>
      <p:sp>
        <p:nvSpPr>
          <p:cNvPr id="11" name="TextBox 10">
            <a:extLst>
              <a:ext uri="{FF2B5EF4-FFF2-40B4-BE49-F238E27FC236}">
                <a16:creationId xmlns:a16="http://schemas.microsoft.com/office/drawing/2014/main" id="{3E447D95-A195-F22F-2567-A9F2BEBBB71B}"/>
              </a:ext>
            </a:extLst>
          </p:cNvPr>
          <p:cNvSpPr txBox="1"/>
          <p:nvPr/>
        </p:nvSpPr>
        <p:spPr>
          <a:xfrm>
            <a:off x="6671270" y="1772816"/>
            <a:ext cx="576064" cy="553998"/>
          </a:xfrm>
          <a:prstGeom prst="rect">
            <a:avLst/>
          </a:prstGeom>
          <a:noFill/>
        </p:spPr>
        <p:txBody>
          <a:bodyPr wrap="square" lIns="0" tIns="0" rIns="0" bIns="0" rtlCol="0">
            <a:spAutoFit/>
          </a:bodyPr>
          <a:lstStyle/>
          <a:p>
            <a:pPr algn="l">
              <a:spcBef>
                <a:spcPts val="432"/>
              </a:spcBef>
            </a:pPr>
            <a:r>
              <a:rPr lang="it-IT" sz="3600">
                <a:latin typeface="+mn-lt"/>
              </a:rPr>
              <a:t>1.</a:t>
            </a:r>
          </a:p>
        </p:txBody>
      </p:sp>
      <p:sp>
        <p:nvSpPr>
          <p:cNvPr id="12" name="TextBox 11">
            <a:extLst>
              <a:ext uri="{FF2B5EF4-FFF2-40B4-BE49-F238E27FC236}">
                <a16:creationId xmlns:a16="http://schemas.microsoft.com/office/drawing/2014/main" id="{C214F80D-9695-F788-2988-9083E18CCB8C}"/>
              </a:ext>
            </a:extLst>
          </p:cNvPr>
          <p:cNvSpPr txBox="1"/>
          <p:nvPr/>
        </p:nvSpPr>
        <p:spPr>
          <a:xfrm>
            <a:off x="6961992" y="3008286"/>
            <a:ext cx="576064" cy="553998"/>
          </a:xfrm>
          <a:prstGeom prst="rect">
            <a:avLst/>
          </a:prstGeom>
          <a:noFill/>
        </p:spPr>
        <p:txBody>
          <a:bodyPr wrap="square" lIns="0" tIns="0" rIns="0" bIns="0" rtlCol="0">
            <a:spAutoFit/>
          </a:bodyPr>
          <a:lstStyle/>
          <a:p>
            <a:pPr algn="l">
              <a:spcBef>
                <a:spcPts val="432"/>
              </a:spcBef>
            </a:pPr>
            <a:r>
              <a:rPr lang="it-IT" sz="3600">
                <a:latin typeface="+mn-lt"/>
              </a:rPr>
              <a:t>2.</a:t>
            </a:r>
          </a:p>
        </p:txBody>
      </p:sp>
      <p:sp>
        <p:nvSpPr>
          <p:cNvPr id="13" name="TextBox 12">
            <a:extLst>
              <a:ext uri="{FF2B5EF4-FFF2-40B4-BE49-F238E27FC236}">
                <a16:creationId xmlns:a16="http://schemas.microsoft.com/office/drawing/2014/main" id="{5D7DFA62-8ABB-25F1-E55E-2ABB338E7859}"/>
              </a:ext>
            </a:extLst>
          </p:cNvPr>
          <p:cNvSpPr txBox="1"/>
          <p:nvPr/>
        </p:nvSpPr>
        <p:spPr>
          <a:xfrm>
            <a:off x="6647066" y="4242909"/>
            <a:ext cx="576064" cy="553998"/>
          </a:xfrm>
          <a:prstGeom prst="rect">
            <a:avLst/>
          </a:prstGeom>
          <a:noFill/>
        </p:spPr>
        <p:txBody>
          <a:bodyPr wrap="square" lIns="0" tIns="0" rIns="0" bIns="0" rtlCol="0">
            <a:spAutoFit/>
          </a:bodyPr>
          <a:lstStyle/>
          <a:p>
            <a:pPr algn="l">
              <a:spcBef>
                <a:spcPts val="432"/>
              </a:spcBef>
            </a:pPr>
            <a:r>
              <a:rPr lang="it-IT" sz="3600">
                <a:latin typeface="+mn-lt"/>
              </a:rPr>
              <a:t>3.</a:t>
            </a:r>
          </a:p>
        </p:txBody>
      </p:sp>
    </p:spTree>
    <p:extLst>
      <p:ext uri="{BB962C8B-B14F-4D97-AF65-F5344CB8AC3E}">
        <p14:creationId xmlns:p14="http://schemas.microsoft.com/office/powerpoint/2010/main" val="124422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15FA483B-F080-4F44-9F51-3EF6719A25D0}"/>
                                            </p:graphicEl>
                                          </p:spTgt>
                                        </p:tgtEl>
                                        <p:attrNameLst>
                                          <p:attrName>style.visibility</p:attrName>
                                        </p:attrNameLst>
                                      </p:cBhvr>
                                      <p:to>
                                        <p:strVal val="visible"/>
                                      </p:to>
                                    </p:set>
                                    <p:animEffect transition="in" filter="wipe(left)">
                                      <p:cBhvr>
                                        <p:cTn id="7" dur="750"/>
                                        <p:tgtEl>
                                          <p:spTgt spid="5">
                                            <p:graphicEl>
                                              <a:dgm id="{15FA483B-F080-4F44-9F51-3EF6719A25D0}"/>
                                            </p:graphic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graphicEl>
                                              <a:dgm id="{FE4208FD-656D-4A5F-A1A9-1A7A2139985B}"/>
                                            </p:graphicEl>
                                          </p:spTgt>
                                        </p:tgtEl>
                                        <p:attrNameLst>
                                          <p:attrName>style.visibility</p:attrName>
                                        </p:attrNameLst>
                                      </p:cBhvr>
                                      <p:to>
                                        <p:strVal val="visible"/>
                                      </p:to>
                                    </p:set>
                                    <p:animEffect transition="in" filter="wipe(left)">
                                      <p:cBhvr>
                                        <p:cTn id="10" dur="750"/>
                                        <p:tgtEl>
                                          <p:spTgt spid="5">
                                            <p:graphicEl>
                                              <a:dgm id="{FE4208FD-656D-4A5F-A1A9-1A7A2139985B}"/>
                                            </p:graphic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
                                            <p:graphicEl>
                                              <a:dgm id="{5A1B426C-7EE9-46E7-AB15-E67F833E5995}"/>
                                            </p:graphicEl>
                                          </p:spTgt>
                                        </p:tgtEl>
                                        <p:attrNameLst>
                                          <p:attrName>style.visibility</p:attrName>
                                        </p:attrNameLst>
                                      </p:cBhvr>
                                      <p:to>
                                        <p:strVal val="visible"/>
                                      </p:to>
                                    </p:set>
                                    <p:animEffect transition="in" filter="wipe(left)">
                                      <p:cBhvr>
                                        <p:cTn id="13" dur="750"/>
                                        <p:tgtEl>
                                          <p:spTgt spid="5">
                                            <p:graphicEl>
                                              <a:dgm id="{5A1B426C-7EE9-46E7-AB15-E67F833E5995}"/>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5">
                                            <p:graphicEl>
                                              <a:dgm id="{E25FF1A5-A4A6-4DEF-B900-8AE0769BCB61}"/>
                                            </p:graphicEl>
                                          </p:spTgt>
                                        </p:tgtEl>
                                        <p:attrNameLst>
                                          <p:attrName>style.visibility</p:attrName>
                                        </p:attrNameLst>
                                      </p:cBhvr>
                                      <p:to>
                                        <p:strVal val="visible"/>
                                      </p:to>
                                    </p:set>
                                    <p:animEffect transition="in" filter="wipe(left)">
                                      <p:cBhvr>
                                        <p:cTn id="18" dur="750"/>
                                        <p:tgtEl>
                                          <p:spTgt spid="5">
                                            <p:graphicEl>
                                              <a:dgm id="{E25FF1A5-A4A6-4DEF-B900-8AE0769BCB61}"/>
                                            </p:graphic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5">
                                            <p:graphicEl>
                                              <a:dgm id="{01FD1032-6A51-4BD9-82E9-AE939E321B4A}"/>
                                            </p:graphicEl>
                                          </p:spTgt>
                                        </p:tgtEl>
                                        <p:attrNameLst>
                                          <p:attrName>style.visibility</p:attrName>
                                        </p:attrNameLst>
                                      </p:cBhvr>
                                      <p:to>
                                        <p:strVal val="visible"/>
                                      </p:to>
                                    </p:set>
                                    <p:animEffect transition="in" filter="wipe(left)">
                                      <p:cBhvr>
                                        <p:cTn id="21" dur="750"/>
                                        <p:tgtEl>
                                          <p:spTgt spid="5">
                                            <p:graphicEl>
                                              <a:dgm id="{01FD1032-6A51-4BD9-82E9-AE939E321B4A}"/>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5">
                                            <p:graphicEl>
                                              <a:dgm id="{E115F84E-25F8-47B3-8F70-A282F77C6740}"/>
                                            </p:graphicEl>
                                          </p:spTgt>
                                        </p:tgtEl>
                                        <p:attrNameLst>
                                          <p:attrName>style.visibility</p:attrName>
                                        </p:attrNameLst>
                                      </p:cBhvr>
                                      <p:to>
                                        <p:strVal val="visible"/>
                                      </p:to>
                                    </p:set>
                                    <p:animEffect transition="in" filter="wipe(left)">
                                      <p:cBhvr>
                                        <p:cTn id="26" dur="750"/>
                                        <p:tgtEl>
                                          <p:spTgt spid="5">
                                            <p:graphicEl>
                                              <a:dgm id="{E115F84E-25F8-47B3-8F70-A282F77C6740}"/>
                                            </p:graphicEl>
                                          </p:spTgt>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
                                            <p:graphicEl>
                                              <a:dgm id="{D36371E0-6197-4C91-BB49-C7FD31096602}"/>
                                            </p:graphicEl>
                                          </p:spTgt>
                                        </p:tgtEl>
                                        <p:attrNameLst>
                                          <p:attrName>style.visibility</p:attrName>
                                        </p:attrNameLst>
                                      </p:cBhvr>
                                      <p:to>
                                        <p:strVal val="visible"/>
                                      </p:to>
                                    </p:set>
                                    <p:animEffect transition="in" filter="wipe(left)">
                                      <p:cBhvr>
                                        <p:cTn id="29" dur="750"/>
                                        <p:tgtEl>
                                          <p:spTgt spid="5">
                                            <p:graphicEl>
                                              <a:dgm id="{D36371E0-6197-4C91-BB49-C7FD3109660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8BB5E-169E-D24F-FA9C-84174E2C9679}"/>
              </a:ext>
            </a:extLst>
          </p:cNvPr>
          <p:cNvSpPr>
            <a:spLocks noGrp="1"/>
          </p:cNvSpPr>
          <p:nvPr>
            <p:ph type="title"/>
          </p:nvPr>
        </p:nvSpPr>
        <p:spPr/>
        <p:txBody>
          <a:bodyPr/>
          <a:lstStyle/>
          <a:p>
            <a:r>
              <a:rPr lang="it-IT" dirty="0" err="1">
                <a:latin typeface="Aharoni" panose="02010803020104030203" pitchFamily="2" charset="-79"/>
                <a:cs typeface="Aharoni" panose="02010803020104030203" pitchFamily="2" charset="-79"/>
              </a:rPr>
              <a:t>Hartree-Fock</a:t>
            </a:r>
            <a:r>
              <a:rPr lang="it-IT" dirty="0">
                <a:latin typeface="Aharoni" panose="02010803020104030203" pitchFamily="2" charset="-79"/>
                <a:cs typeface="Aharoni" panose="02010803020104030203" pitchFamily="2" charset="-79"/>
              </a:rPr>
              <a:t> DFT</a:t>
            </a:r>
          </a:p>
        </p:txBody>
      </p:sp>
      <p:sp>
        <p:nvSpPr>
          <p:cNvPr id="3" name="Content Placeholder 2">
            <a:extLst>
              <a:ext uri="{FF2B5EF4-FFF2-40B4-BE49-F238E27FC236}">
                <a16:creationId xmlns:a16="http://schemas.microsoft.com/office/drawing/2014/main" id="{BFF0F466-B8FD-4910-CEE1-C82116B1D9FD}"/>
              </a:ext>
            </a:extLst>
          </p:cNvPr>
          <p:cNvSpPr>
            <a:spLocks noGrp="1"/>
          </p:cNvSpPr>
          <p:nvPr>
            <p:ph idx="1"/>
          </p:nvPr>
        </p:nvSpPr>
        <p:spPr>
          <a:xfrm>
            <a:off x="1774800" y="1706400"/>
            <a:ext cx="9312374" cy="1866616"/>
          </a:xfrm>
        </p:spPr>
        <p:txBody>
          <a:bodyPr/>
          <a:lstStyle/>
          <a:p>
            <a:pPr>
              <a:lnSpc>
                <a:spcPct val="150000"/>
              </a:lnSpc>
            </a:pPr>
            <a:r>
              <a:rPr lang="en-GB" dirty="0"/>
              <a:t>Starting point for almost all other approximations as it remarkably reduces the complexity of the many-body wave function by the introduction of a </a:t>
            </a:r>
            <a:r>
              <a:rPr lang="en-GB" b="1" dirty="0"/>
              <a:t>Single Slater Determinant</a:t>
            </a:r>
            <a:r>
              <a:rPr lang="en-GB" dirty="0"/>
              <a:t>.​</a:t>
            </a:r>
          </a:p>
          <a:p>
            <a:pPr>
              <a:lnSpc>
                <a:spcPct val="150000"/>
              </a:lnSpc>
            </a:pPr>
            <a:r>
              <a:rPr lang="en-GB" dirty="0"/>
              <a:t>Gives very accurate Energies at the cost of density accuracy</a:t>
            </a:r>
          </a:p>
          <a:p>
            <a:pPr>
              <a:lnSpc>
                <a:spcPct val="150000"/>
              </a:lnSpc>
            </a:pPr>
            <a:endParaRPr lang="en-GB" dirty="0"/>
          </a:p>
        </p:txBody>
      </p:sp>
      <p:sp>
        <p:nvSpPr>
          <p:cNvPr id="4" name="Slide Number Placeholder 3">
            <a:extLst>
              <a:ext uri="{FF2B5EF4-FFF2-40B4-BE49-F238E27FC236}">
                <a16:creationId xmlns:a16="http://schemas.microsoft.com/office/drawing/2014/main" id="{EDE5877A-579D-D048-CE57-E2661ED0142C}"/>
              </a:ext>
            </a:extLst>
          </p:cNvPr>
          <p:cNvSpPr>
            <a:spLocks noGrp="1"/>
          </p:cNvSpPr>
          <p:nvPr>
            <p:ph type="sldNum" sz="quarter" idx="11"/>
          </p:nvPr>
        </p:nvSpPr>
        <p:spPr/>
        <p:txBody>
          <a:bodyPr/>
          <a:lstStyle/>
          <a:p>
            <a:fld id="{103EA872-A674-449B-A120-B97244F8E91D}" type="slidenum">
              <a:rPr lang="en-GB" smtClean="0"/>
              <a:pPr/>
              <a:t>4</a:t>
            </a:fld>
            <a:endParaRPr lang="en-GB"/>
          </a:p>
        </p:txBody>
      </p:sp>
      <p:pic>
        <p:nvPicPr>
          <p:cNvPr id="5" name="Picture 4">
            <a:extLst>
              <a:ext uri="{FF2B5EF4-FFF2-40B4-BE49-F238E27FC236}">
                <a16:creationId xmlns:a16="http://schemas.microsoft.com/office/drawing/2014/main" id="{B9DBA993-2915-5D1A-5B3D-6313F550CA7C}"/>
              </a:ext>
            </a:extLst>
          </p:cNvPr>
          <p:cNvPicPr>
            <a:picLocks noChangeAspect="1"/>
          </p:cNvPicPr>
          <p:nvPr/>
        </p:nvPicPr>
        <p:blipFill>
          <a:blip r:embed="rId3"/>
          <a:stretch>
            <a:fillRect/>
          </a:stretch>
        </p:blipFill>
        <p:spPr>
          <a:xfrm>
            <a:off x="1828540" y="3429001"/>
            <a:ext cx="9312374" cy="1366977"/>
          </a:xfrm>
          <a:prstGeom prst="rect">
            <a:avLst/>
          </a:prstGeom>
        </p:spPr>
      </p:pic>
      <p:pic>
        <p:nvPicPr>
          <p:cNvPr id="6" name="Billede 6" descr="Et billede, der indeholder tekst&#10;&#10;Beskrivelsen er genereret automatisk">
            <a:extLst>
              <a:ext uri="{FF2B5EF4-FFF2-40B4-BE49-F238E27FC236}">
                <a16:creationId xmlns:a16="http://schemas.microsoft.com/office/drawing/2014/main" id="{E993BE35-AE1B-F02E-963E-667D183F1410}"/>
              </a:ext>
            </a:extLst>
          </p:cNvPr>
          <p:cNvPicPr>
            <a:picLocks noChangeAspect="1"/>
          </p:cNvPicPr>
          <p:nvPr/>
        </p:nvPicPr>
        <p:blipFill>
          <a:blip r:embed="rId4"/>
          <a:stretch>
            <a:fillRect/>
          </a:stretch>
        </p:blipFill>
        <p:spPr>
          <a:xfrm>
            <a:off x="4393902" y="4829363"/>
            <a:ext cx="2744240" cy="932507"/>
          </a:xfrm>
          <a:prstGeom prst="rect">
            <a:avLst/>
          </a:prstGeom>
        </p:spPr>
      </p:pic>
    </p:spTree>
    <p:extLst>
      <p:ext uri="{BB962C8B-B14F-4D97-AF65-F5344CB8AC3E}">
        <p14:creationId xmlns:p14="http://schemas.microsoft.com/office/powerpoint/2010/main" val="673808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D8A40-C8D1-EF83-E741-5B55D5BF9C30}"/>
              </a:ext>
            </a:extLst>
          </p:cNvPr>
          <p:cNvSpPr>
            <a:spLocks noGrp="1"/>
          </p:cNvSpPr>
          <p:nvPr>
            <p:ph type="title"/>
          </p:nvPr>
        </p:nvSpPr>
        <p:spPr>
          <a:xfrm>
            <a:off x="1774726" y="109364"/>
            <a:ext cx="9312374" cy="972716"/>
          </a:xfrm>
        </p:spPr>
        <p:txBody>
          <a:bodyPr/>
          <a:lstStyle/>
          <a:p>
            <a:r>
              <a:rPr lang="it-IT" dirty="0">
                <a:latin typeface="Aharoni" panose="02010803020104030203" pitchFamily="2" charset="-79"/>
                <a:cs typeface="Aharoni" panose="02010803020104030203" pitchFamily="2" charset="-79"/>
              </a:rPr>
              <a:t>Kohn-</a:t>
            </a:r>
            <a:r>
              <a:rPr lang="en-US" dirty="0">
                <a:latin typeface="Aharoni" panose="02010803020104030203" pitchFamily="2" charset="-79"/>
                <a:cs typeface="Aharoni" panose="02010803020104030203" pitchFamily="2" charset="-79"/>
              </a:rPr>
              <a:t>Sham</a:t>
            </a:r>
            <a:r>
              <a:rPr lang="it-IT" dirty="0">
                <a:latin typeface="Aharoni" panose="02010803020104030203" pitchFamily="2" charset="-79"/>
                <a:cs typeface="Aharoni" panose="02010803020104030203" pitchFamily="2" charset="-79"/>
              </a:rPr>
              <a:t> DFT </a:t>
            </a:r>
          </a:p>
        </p:txBody>
      </p:sp>
      <p:sp>
        <p:nvSpPr>
          <p:cNvPr id="4" name="Slide Number Placeholder 3">
            <a:extLst>
              <a:ext uri="{FF2B5EF4-FFF2-40B4-BE49-F238E27FC236}">
                <a16:creationId xmlns:a16="http://schemas.microsoft.com/office/drawing/2014/main" id="{44619FE4-A239-FFF3-1F2A-FDCCD3354D3D}"/>
              </a:ext>
            </a:extLst>
          </p:cNvPr>
          <p:cNvSpPr>
            <a:spLocks noGrp="1"/>
          </p:cNvSpPr>
          <p:nvPr>
            <p:ph type="sldNum" sz="quarter" idx="11"/>
          </p:nvPr>
        </p:nvSpPr>
        <p:spPr/>
        <p:txBody>
          <a:bodyPr/>
          <a:lstStyle/>
          <a:p>
            <a:fld id="{103EA872-A674-449B-A120-B97244F8E91D}" type="slidenum">
              <a:rPr lang="en-GB" smtClean="0"/>
              <a:pPr/>
              <a:t>5</a:t>
            </a:fld>
            <a:endParaRPr lang="en-GB"/>
          </a:p>
        </p:txBody>
      </p:sp>
      <p:sp>
        <p:nvSpPr>
          <p:cNvPr id="10" name="Content Placeholder 9">
            <a:extLst>
              <a:ext uri="{FF2B5EF4-FFF2-40B4-BE49-F238E27FC236}">
                <a16:creationId xmlns:a16="http://schemas.microsoft.com/office/drawing/2014/main" id="{95FAA98B-C110-4E64-DBBC-B95D504BDA5C}"/>
              </a:ext>
            </a:extLst>
          </p:cNvPr>
          <p:cNvSpPr>
            <a:spLocks noGrp="1"/>
          </p:cNvSpPr>
          <p:nvPr>
            <p:ph idx="1"/>
          </p:nvPr>
        </p:nvSpPr>
        <p:spPr>
          <a:xfrm>
            <a:off x="1775943" y="1289388"/>
            <a:ext cx="10060252" cy="2343350"/>
          </a:xfrm>
        </p:spPr>
        <p:txBody>
          <a:bodyPr>
            <a:noAutofit/>
          </a:bodyPr>
          <a:lstStyle/>
          <a:p>
            <a:pPr>
              <a:lnSpc>
                <a:spcPct val="150000"/>
              </a:lnSpc>
            </a:pPr>
            <a:r>
              <a:rPr lang="en-GB" dirty="0"/>
              <a:t>The KS approach to DFT calculations has become very popular with more than 30.000 scientific papers published each year [1].​</a:t>
            </a:r>
          </a:p>
          <a:p>
            <a:pPr>
              <a:lnSpc>
                <a:spcPct val="150000"/>
              </a:lnSpc>
            </a:pPr>
            <a:r>
              <a:rPr lang="en-GB" dirty="0"/>
              <a:t>Proposes a </a:t>
            </a:r>
            <a:r>
              <a:rPr lang="en-GB" b="1" dirty="0"/>
              <a:t>Non-Interactive System</a:t>
            </a:r>
            <a:r>
              <a:rPr lang="en-GB" dirty="0"/>
              <a:t> that replicates the same density as the original one through the effective potential.​</a:t>
            </a:r>
          </a:p>
          <a:p>
            <a:pPr>
              <a:lnSpc>
                <a:spcPct val="150000"/>
              </a:lnSpc>
            </a:pPr>
            <a:r>
              <a:rPr lang="en-GB" dirty="0"/>
              <a:t>Gives fairly precise densities.</a:t>
            </a:r>
            <a:endParaRPr lang="it-IT" dirty="0"/>
          </a:p>
          <a:p>
            <a:pPr marL="0" indent="0">
              <a:lnSpc>
                <a:spcPct val="150000"/>
              </a:lnSpc>
              <a:buNone/>
            </a:pPr>
            <a:endParaRPr lang="it-IT" dirty="0"/>
          </a:p>
          <a:p>
            <a:pPr marL="197485" indent="-197485"/>
            <a:endParaRPr lang="it-IT" dirty="0">
              <a:cs typeface="Arial"/>
            </a:endParaRPr>
          </a:p>
        </p:txBody>
      </p:sp>
      <p:pic>
        <p:nvPicPr>
          <p:cNvPr id="15" name="Content Placeholder 4">
            <a:extLst>
              <a:ext uri="{FF2B5EF4-FFF2-40B4-BE49-F238E27FC236}">
                <a16:creationId xmlns:a16="http://schemas.microsoft.com/office/drawing/2014/main" id="{EEAC1A5F-B31B-28DD-C4EA-5EA2DD432407}"/>
              </a:ext>
            </a:extLst>
          </p:cNvPr>
          <p:cNvPicPr>
            <a:picLocks noChangeAspect="1"/>
          </p:cNvPicPr>
          <p:nvPr/>
        </p:nvPicPr>
        <p:blipFill>
          <a:blip r:embed="rId3"/>
          <a:stretch>
            <a:fillRect/>
          </a:stretch>
        </p:blipFill>
        <p:spPr bwMode="auto">
          <a:xfrm>
            <a:off x="1774726" y="3773119"/>
            <a:ext cx="6192688" cy="14263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a:extLst>
              <a:ext uri="{FF2B5EF4-FFF2-40B4-BE49-F238E27FC236}">
                <a16:creationId xmlns:a16="http://schemas.microsoft.com/office/drawing/2014/main" id="{4FDFDC26-13A1-568D-2202-151AE9ED32A6}"/>
              </a:ext>
            </a:extLst>
          </p:cNvPr>
          <p:cNvCxnSpPr/>
          <p:nvPr/>
        </p:nvCxnSpPr>
        <p:spPr bwMode="auto">
          <a:xfrm flipH="1">
            <a:off x="2667941" y="4943404"/>
            <a:ext cx="163416" cy="340406"/>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Straight Arrow Connector 6">
            <a:extLst>
              <a:ext uri="{FF2B5EF4-FFF2-40B4-BE49-F238E27FC236}">
                <a16:creationId xmlns:a16="http://schemas.microsoft.com/office/drawing/2014/main" id="{F9F2A7FB-363C-0503-B7A1-4B010D187FD2}"/>
              </a:ext>
            </a:extLst>
          </p:cNvPr>
          <p:cNvCxnSpPr/>
          <p:nvPr/>
        </p:nvCxnSpPr>
        <p:spPr bwMode="auto">
          <a:xfrm>
            <a:off x="4452305" y="4791456"/>
            <a:ext cx="205440" cy="509717"/>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CD0D9137-353F-84B4-013D-311881719D52}"/>
              </a:ext>
            </a:extLst>
          </p:cNvPr>
          <p:cNvCxnSpPr/>
          <p:nvPr/>
        </p:nvCxnSpPr>
        <p:spPr bwMode="auto">
          <a:xfrm>
            <a:off x="5547972" y="4887209"/>
            <a:ext cx="651660" cy="450224"/>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a:extLst>
              <a:ext uri="{FF2B5EF4-FFF2-40B4-BE49-F238E27FC236}">
                <a16:creationId xmlns:a16="http://schemas.microsoft.com/office/drawing/2014/main" id="{484BD23C-CB90-A738-9F74-76A20007BE16}"/>
              </a:ext>
            </a:extLst>
          </p:cNvPr>
          <p:cNvSpPr txBox="1"/>
          <p:nvPr/>
        </p:nvSpPr>
        <p:spPr>
          <a:xfrm>
            <a:off x="1982808" y="5337435"/>
            <a:ext cx="1944216"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Kinetic</a:t>
            </a:r>
            <a:r>
              <a:rPr lang="it-IT">
                <a:solidFill>
                  <a:srgbClr val="FF0000"/>
                </a:solidFill>
                <a:latin typeface="+mn-lt"/>
              </a:rPr>
              <a:t> energy operator</a:t>
            </a:r>
          </a:p>
        </p:txBody>
      </p:sp>
      <p:sp>
        <p:nvSpPr>
          <p:cNvPr id="18" name="TextBox 17">
            <a:extLst>
              <a:ext uri="{FF2B5EF4-FFF2-40B4-BE49-F238E27FC236}">
                <a16:creationId xmlns:a16="http://schemas.microsoft.com/office/drawing/2014/main" id="{14199707-31CA-60D8-767F-B32B1F3B1A05}"/>
              </a:ext>
            </a:extLst>
          </p:cNvPr>
          <p:cNvSpPr txBox="1"/>
          <p:nvPr/>
        </p:nvSpPr>
        <p:spPr>
          <a:xfrm>
            <a:off x="4300065" y="5337433"/>
            <a:ext cx="1152128"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Effective</a:t>
            </a:r>
            <a:r>
              <a:rPr lang="it-IT">
                <a:solidFill>
                  <a:srgbClr val="FF0000"/>
                </a:solidFill>
                <a:latin typeface="+mn-lt"/>
              </a:rPr>
              <a:t> </a:t>
            </a:r>
            <a:r>
              <a:rPr lang="it-IT" err="1">
                <a:solidFill>
                  <a:srgbClr val="FF0000"/>
                </a:solidFill>
                <a:latin typeface="+mn-lt"/>
              </a:rPr>
              <a:t>potential</a:t>
            </a:r>
            <a:endParaRPr lang="it-IT">
              <a:solidFill>
                <a:srgbClr val="FF0000"/>
              </a:solidFill>
              <a:latin typeface="+mn-lt"/>
            </a:endParaRPr>
          </a:p>
        </p:txBody>
      </p:sp>
      <p:sp>
        <p:nvSpPr>
          <p:cNvPr id="23" name="TextBox 22">
            <a:extLst>
              <a:ext uri="{FF2B5EF4-FFF2-40B4-BE49-F238E27FC236}">
                <a16:creationId xmlns:a16="http://schemas.microsoft.com/office/drawing/2014/main" id="{56D3D783-D1B1-9198-0575-BC19F9FDB764}"/>
              </a:ext>
            </a:extLst>
          </p:cNvPr>
          <p:cNvSpPr txBox="1"/>
          <p:nvPr/>
        </p:nvSpPr>
        <p:spPr>
          <a:xfrm>
            <a:off x="6013712" y="5337433"/>
            <a:ext cx="1981155"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Wave</a:t>
            </a:r>
            <a:r>
              <a:rPr lang="it-IT">
                <a:solidFill>
                  <a:srgbClr val="FF0000"/>
                </a:solidFill>
                <a:latin typeface="+mn-lt"/>
              </a:rPr>
              <a:t> </a:t>
            </a:r>
            <a:r>
              <a:rPr lang="it-IT" err="1">
                <a:solidFill>
                  <a:srgbClr val="FF0000"/>
                </a:solidFill>
                <a:latin typeface="+mn-lt"/>
              </a:rPr>
              <a:t>function</a:t>
            </a:r>
            <a:r>
              <a:rPr lang="it-IT">
                <a:solidFill>
                  <a:srgbClr val="FF0000"/>
                </a:solidFill>
                <a:latin typeface="+mn-lt"/>
              </a:rPr>
              <a:t> (</a:t>
            </a:r>
            <a:r>
              <a:rPr lang="it-IT" err="1">
                <a:solidFill>
                  <a:srgbClr val="FF0000"/>
                </a:solidFill>
                <a:latin typeface="+mn-lt"/>
              </a:rPr>
              <a:t>depends</a:t>
            </a:r>
            <a:r>
              <a:rPr lang="it-IT">
                <a:solidFill>
                  <a:srgbClr val="FF0000"/>
                </a:solidFill>
                <a:latin typeface="+mn-lt"/>
              </a:rPr>
              <a:t> on </a:t>
            </a:r>
            <a:r>
              <a:rPr lang="it-IT" err="1">
                <a:solidFill>
                  <a:srgbClr val="FF0000"/>
                </a:solidFill>
                <a:latin typeface="+mn-lt"/>
              </a:rPr>
              <a:t>density</a:t>
            </a:r>
            <a:r>
              <a:rPr lang="it-IT">
                <a:solidFill>
                  <a:srgbClr val="FF0000"/>
                </a:solidFill>
                <a:latin typeface="+mn-lt"/>
              </a:rPr>
              <a:t>)</a:t>
            </a:r>
          </a:p>
        </p:txBody>
      </p:sp>
      <p:sp>
        <p:nvSpPr>
          <p:cNvPr id="3" name="TextBox 2">
            <a:extLst>
              <a:ext uri="{FF2B5EF4-FFF2-40B4-BE49-F238E27FC236}">
                <a16:creationId xmlns:a16="http://schemas.microsoft.com/office/drawing/2014/main" id="{EACF95C3-0EFC-FA21-44D8-A7421BE3EDD4}"/>
              </a:ext>
            </a:extLst>
          </p:cNvPr>
          <p:cNvSpPr txBox="1"/>
          <p:nvPr/>
        </p:nvSpPr>
        <p:spPr>
          <a:xfrm>
            <a:off x="9100217" y="5970260"/>
            <a:ext cx="3297942"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a:latin typeface="+mn-lt"/>
                <a:ea typeface="ＭＳ Ｐゴシック"/>
                <a:cs typeface="Arial"/>
              </a:rPr>
              <a:t>[1] </a:t>
            </a:r>
            <a:r>
              <a:rPr lang="en-US" sz="1000">
                <a:latin typeface="Verdana"/>
                <a:ea typeface="Verdana"/>
                <a:cs typeface="Arial"/>
              </a:rPr>
              <a:t>Aurora </a:t>
            </a:r>
            <a:r>
              <a:rPr lang="en-US" sz="1000" err="1">
                <a:latin typeface="Verdana"/>
                <a:ea typeface="Verdana"/>
                <a:cs typeface="Arial"/>
              </a:rPr>
              <a:t>Pribram</a:t>
            </a:r>
            <a:r>
              <a:rPr lang="en-US" sz="1000">
                <a:latin typeface="Verdana"/>
                <a:ea typeface="Verdana"/>
                <a:cs typeface="Arial"/>
              </a:rPr>
              <a:t>-Jones, David A. Gross, and Kieron Burke. </a:t>
            </a:r>
            <a:r>
              <a:rPr lang="en-US" sz="1000" err="1">
                <a:latin typeface="Verdana"/>
                <a:ea typeface="Verdana"/>
                <a:cs typeface="Arial"/>
              </a:rPr>
              <a:t>Dft</a:t>
            </a:r>
            <a:r>
              <a:rPr lang="en-US" sz="1000">
                <a:latin typeface="Verdana"/>
                <a:ea typeface="Verdana"/>
                <a:cs typeface="Arial"/>
              </a:rPr>
              <a:t>: A theory full of holes? Annu. Rev. Phys. Chem., 66(1):283–304, 2015. </a:t>
            </a:r>
            <a:endParaRPr lang="en-US" sz="1100" err="1">
              <a:latin typeface="+mn-lt"/>
              <a:cs typeface="Arial"/>
            </a:endParaRPr>
          </a:p>
        </p:txBody>
      </p:sp>
    </p:spTree>
    <p:extLst>
      <p:ext uri="{BB962C8B-B14F-4D97-AF65-F5344CB8AC3E}">
        <p14:creationId xmlns:p14="http://schemas.microsoft.com/office/powerpoint/2010/main" val="197465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FFEB5A-998B-FDBC-B168-029A0413E48B}"/>
              </a:ext>
            </a:extLst>
          </p:cNvPr>
          <p:cNvSpPr>
            <a:spLocks noGrp="1"/>
          </p:cNvSpPr>
          <p:nvPr>
            <p:ph type="title"/>
          </p:nvPr>
        </p:nvSpPr>
        <p:spPr>
          <a:xfrm>
            <a:off x="1612428" y="456562"/>
            <a:ext cx="9312374" cy="972716"/>
          </a:xfrm>
        </p:spPr>
        <p:txBody>
          <a:bodyPr/>
          <a:lstStyle/>
          <a:p>
            <a:r>
              <a:rPr lang="da-DK" dirty="0">
                <a:latin typeface="Aharoni" panose="02010803020104030203" pitchFamily="2" charset="-79"/>
                <a:ea typeface="+mj-lt"/>
                <a:cs typeface="Aharoni" panose="02010803020104030203" pitchFamily="2" charset="-79"/>
              </a:rPr>
              <a:t>Potentials</a:t>
            </a:r>
            <a:r>
              <a:rPr lang="da-DK" dirty="0">
                <a:ea typeface="+mj-lt"/>
                <a:cs typeface="+mj-lt"/>
              </a:rPr>
              <a:t> </a:t>
            </a:r>
            <a:endParaRPr lang="da-DK" dirty="0">
              <a:cs typeface="Arial"/>
            </a:endParaRPr>
          </a:p>
        </p:txBody>
      </p:sp>
      <p:pic>
        <p:nvPicPr>
          <p:cNvPr id="5" name="Billede 5">
            <a:extLst>
              <a:ext uri="{FF2B5EF4-FFF2-40B4-BE49-F238E27FC236}">
                <a16:creationId xmlns:a16="http://schemas.microsoft.com/office/drawing/2014/main" id="{F91DFBDF-E801-71F7-486C-5673837940CB}"/>
              </a:ext>
            </a:extLst>
          </p:cNvPr>
          <p:cNvPicPr>
            <a:picLocks noGrp="1" noChangeAspect="1"/>
          </p:cNvPicPr>
          <p:nvPr>
            <p:ph idx="1"/>
          </p:nvPr>
        </p:nvPicPr>
        <p:blipFill rotWithShape="1">
          <a:blip r:embed="rId3"/>
          <a:srcRect l="17361" t="102" r="11903" b="18454"/>
          <a:stretch/>
        </p:blipFill>
        <p:spPr>
          <a:xfrm>
            <a:off x="6552213" y="1429278"/>
            <a:ext cx="5170537" cy="4139466"/>
          </a:xfrm>
        </p:spPr>
      </p:pic>
      <p:sp>
        <p:nvSpPr>
          <p:cNvPr id="4" name="Pladsholder til slidenummer 3">
            <a:extLst>
              <a:ext uri="{FF2B5EF4-FFF2-40B4-BE49-F238E27FC236}">
                <a16:creationId xmlns:a16="http://schemas.microsoft.com/office/drawing/2014/main" id="{520F01EC-A267-777D-AB4C-A7AC67AA3B28}"/>
              </a:ext>
            </a:extLst>
          </p:cNvPr>
          <p:cNvSpPr>
            <a:spLocks noGrp="1"/>
          </p:cNvSpPr>
          <p:nvPr>
            <p:ph type="sldNum" sz="quarter" idx="11"/>
          </p:nvPr>
        </p:nvSpPr>
        <p:spPr/>
        <p:txBody>
          <a:bodyPr/>
          <a:lstStyle/>
          <a:p>
            <a:fld id="{103EA872-A674-449B-A120-B97244F8E91D}" type="slidenum">
              <a:rPr lang="en-GB" smtClean="0"/>
              <a:pPr/>
              <a:t>6</a:t>
            </a:fld>
            <a:endParaRPr lang="en-GB"/>
          </a:p>
        </p:txBody>
      </p:sp>
      <p:sp>
        <p:nvSpPr>
          <p:cNvPr id="6" name="TextBox 5">
            <a:extLst>
              <a:ext uri="{FF2B5EF4-FFF2-40B4-BE49-F238E27FC236}">
                <a16:creationId xmlns:a16="http://schemas.microsoft.com/office/drawing/2014/main" id="{BA5EEEC4-3BD0-44CB-0479-CEB1C694A071}"/>
              </a:ext>
            </a:extLst>
          </p:cNvPr>
          <p:cNvSpPr txBox="1"/>
          <p:nvPr/>
        </p:nvSpPr>
        <p:spPr>
          <a:xfrm>
            <a:off x="1864138" y="1699282"/>
            <a:ext cx="3855088"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spcBef>
                <a:spcPts val="432"/>
              </a:spcBef>
              <a:buFont typeface="Arial"/>
              <a:buChar char="•"/>
            </a:pPr>
            <a:endParaRPr lang="en-US">
              <a:latin typeface="+mn-lt"/>
              <a:cs typeface="Arial"/>
            </a:endParaRPr>
          </a:p>
        </p:txBody>
      </p:sp>
      <p:sp>
        <p:nvSpPr>
          <p:cNvPr id="3" name="TextBox 2">
            <a:extLst>
              <a:ext uri="{FF2B5EF4-FFF2-40B4-BE49-F238E27FC236}">
                <a16:creationId xmlns:a16="http://schemas.microsoft.com/office/drawing/2014/main" id="{B3615003-245F-042B-6866-0683BD02A912}"/>
              </a:ext>
            </a:extLst>
          </p:cNvPr>
          <p:cNvSpPr txBox="1"/>
          <p:nvPr/>
        </p:nvSpPr>
        <p:spPr>
          <a:xfrm>
            <a:off x="1608338" y="2573396"/>
            <a:ext cx="4988531" cy="27597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lnSpc>
                <a:spcPct val="150000"/>
              </a:lnSpc>
              <a:spcBef>
                <a:spcPts val="432"/>
              </a:spcBef>
              <a:buFont typeface="Arial" panose="020B0604020202020204" pitchFamily="34" charset="0"/>
              <a:buChar char="•"/>
            </a:pPr>
            <a:r>
              <a:rPr lang="en-US" sz="1800" dirty="0">
                <a:latin typeface="+mn-lt"/>
                <a:ea typeface="ＭＳ Ｐゴシック"/>
                <a:cs typeface="Arial"/>
              </a:rPr>
              <a:t>Potentials miss the shell structure with corresponding oscillating errors in densities [2]</a:t>
            </a:r>
          </a:p>
          <a:p>
            <a:pPr marL="285750" indent="-285750">
              <a:lnSpc>
                <a:spcPct val="150000"/>
              </a:lnSpc>
              <a:spcBef>
                <a:spcPts val="432"/>
              </a:spcBef>
              <a:buFont typeface="Arial" panose="020B0604020202020204" pitchFamily="34" charset="0"/>
              <a:buChar char="•"/>
            </a:pPr>
            <a:endParaRPr lang="en-US" dirty="0">
              <a:latin typeface="+mn-lt"/>
              <a:ea typeface="ＭＳ Ｐゴシック"/>
              <a:cs typeface="Arial"/>
            </a:endParaRPr>
          </a:p>
          <a:p>
            <a:pPr marL="285750" indent="-285750">
              <a:lnSpc>
                <a:spcPct val="150000"/>
              </a:lnSpc>
              <a:spcBef>
                <a:spcPts val="432"/>
              </a:spcBef>
              <a:buFont typeface="Arial" panose="020B0604020202020204" pitchFamily="34" charset="0"/>
              <a:buChar char="•"/>
            </a:pPr>
            <a:r>
              <a:rPr lang="en-US" sz="1800" dirty="0">
                <a:latin typeface="+mn-lt"/>
                <a:ea typeface="ＭＳ Ｐゴシック"/>
                <a:cs typeface="Arial"/>
              </a:rPr>
              <a:t>Quantification tool for the approximations is needed</a:t>
            </a:r>
            <a:endParaRPr lang="en-US" sz="1800" dirty="0">
              <a:latin typeface="+mn-lt"/>
              <a:cs typeface="Arial"/>
            </a:endParaRPr>
          </a:p>
          <a:p>
            <a:pPr marL="285750" indent="-285750">
              <a:spcBef>
                <a:spcPts val="432"/>
              </a:spcBef>
              <a:buFont typeface="Arial"/>
              <a:buChar char="•"/>
            </a:pPr>
            <a:endParaRPr lang="en-US" sz="1800" dirty="0">
              <a:latin typeface="+mn-lt"/>
              <a:cs typeface="Arial"/>
            </a:endParaRPr>
          </a:p>
          <a:p>
            <a:pPr marL="285750" indent="-285750">
              <a:spcBef>
                <a:spcPts val="432"/>
              </a:spcBef>
              <a:buFont typeface="Arial"/>
              <a:buChar char="•"/>
            </a:pPr>
            <a:endParaRPr lang="en-US" dirty="0">
              <a:latin typeface="+mn-lt"/>
              <a:cs typeface="Arial"/>
            </a:endParaRPr>
          </a:p>
        </p:txBody>
      </p:sp>
      <p:sp>
        <p:nvSpPr>
          <p:cNvPr id="7" name="TextBox 6">
            <a:extLst>
              <a:ext uri="{FF2B5EF4-FFF2-40B4-BE49-F238E27FC236}">
                <a16:creationId xmlns:a16="http://schemas.microsoft.com/office/drawing/2014/main" id="{A10AD3E5-2840-8B27-930C-B05F6A672053}"/>
              </a:ext>
            </a:extLst>
          </p:cNvPr>
          <p:cNvSpPr txBox="1"/>
          <p:nvPr/>
        </p:nvSpPr>
        <p:spPr>
          <a:xfrm>
            <a:off x="6656104" y="5948048"/>
            <a:ext cx="4962754"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dirty="0">
                <a:latin typeface="+mn-lt"/>
                <a:ea typeface="ＭＳ Ｐゴシック"/>
                <a:cs typeface="Arial"/>
              </a:rPr>
              <a:t>[2] </a:t>
            </a:r>
            <a:r>
              <a:rPr lang="en-US" sz="1000" dirty="0">
                <a:latin typeface="Verdana"/>
                <a:ea typeface="Verdana"/>
                <a:cs typeface="Arial"/>
              </a:rPr>
              <a:t>Lucian A. Constantin, John C. Snyder, John P. </a:t>
            </a:r>
            <a:r>
              <a:rPr lang="en-US" sz="1000" dirty="0" err="1">
                <a:latin typeface="Verdana"/>
                <a:ea typeface="Verdana"/>
                <a:cs typeface="Arial"/>
              </a:rPr>
              <a:t>Perdew</a:t>
            </a:r>
            <a:r>
              <a:rPr lang="en-US" sz="1000" dirty="0">
                <a:latin typeface="Verdana"/>
                <a:ea typeface="Verdana"/>
                <a:cs typeface="Arial"/>
              </a:rPr>
              <a:t>, and Kieron Burke. Communication: Ionization potentials in the limit of large atomic number. J. Chem. Phys., 133(24):241103, 2010.</a:t>
            </a:r>
            <a:endParaRPr lang="en-US" sz="1000" dirty="0">
              <a:latin typeface="+mn-lt"/>
              <a:cs typeface="Arial"/>
            </a:endParaRPr>
          </a:p>
        </p:txBody>
      </p:sp>
    </p:spTree>
    <p:extLst>
      <p:ext uri="{BB962C8B-B14F-4D97-AF65-F5344CB8AC3E}">
        <p14:creationId xmlns:p14="http://schemas.microsoft.com/office/powerpoint/2010/main" val="517386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A65AD0-6DF8-C7CC-947E-2CA54779DB0E}"/>
              </a:ext>
            </a:extLst>
          </p:cNvPr>
          <p:cNvSpPr>
            <a:spLocks noGrp="1"/>
          </p:cNvSpPr>
          <p:nvPr>
            <p:ph idx="1"/>
          </p:nvPr>
        </p:nvSpPr>
        <p:spPr>
          <a:xfrm>
            <a:off x="1774726" y="1995622"/>
            <a:ext cx="9312374" cy="4545578"/>
          </a:xfrm>
        </p:spPr>
        <p:txBody>
          <a:bodyPr/>
          <a:lstStyle/>
          <a:p>
            <a:pPr marL="0" indent="0">
              <a:buNone/>
            </a:pPr>
            <a:r>
              <a:rPr lang="it-IT" u="sng" dirty="0"/>
              <a:t>Energy </a:t>
            </a:r>
            <a:r>
              <a:rPr lang="it-IT" u="sng" dirty="0" err="1"/>
              <a:t>driven</a:t>
            </a:r>
            <a:r>
              <a:rPr lang="it-IT" u="sng" dirty="0"/>
              <a:t> </a:t>
            </a:r>
            <a:r>
              <a:rPr lang="it-IT" u="sng" dirty="0" err="1"/>
              <a:t>error</a:t>
            </a:r>
            <a:r>
              <a:rPr lang="it-IT" u="sng" dirty="0"/>
              <a:t>:</a:t>
            </a:r>
          </a:p>
          <a:p>
            <a:endParaRPr lang="en-US" dirty="0"/>
          </a:p>
          <a:p>
            <a:endParaRPr lang="it-IT" dirty="0"/>
          </a:p>
          <a:p>
            <a:endParaRPr lang="it-IT" dirty="0"/>
          </a:p>
          <a:p>
            <a:pPr marL="0" indent="0">
              <a:buNone/>
            </a:pPr>
            <a:r>
              <a:rPr lang="it-IT" u="sng" dirty="0" err="1"/>
              <a:t>Density</a:t>
            </a:r>
            <a:r>
              <a:rPr lang="it-IT" u="sng" dirty="0"/>
              <a:t> </a:t>
            </a:r>
            <a:r>
              <a:rPr lang="it-IT" u="sng" dirty="0" err="1"/>
              <a:t>driven</a:t>
            </a:r>
            <a:r>
              <a:rPr lang="it-IT" u="sng" dirty="0"/>
              <a:t> </a:t>
            </a:r>
            <a:r>
              <a:rPr lang="it-IT" u="sng" dirty="0" err="1"/>
              <a:t>error</a:t>
            </a:r>
            <a:r>
              <a:rPr lang="it-IT" u="sng" dirty="0"/>
              <a:t>:</a:t>
            </a:r>
          </a:p>
          <a:p>
            <a:endParaRPr lang="it-IT" dirty="0"/>
          </a:p>
          <a:p>
            <a:endParaRPr lang="it-IT" dirty="0"/>
          </a:p>
          <a:p>
            <a:endParaRPr lang="it-IT" dirty="0"/>
          </a:p>
          <a:p>
            <a:pPr marL="0" indent="0">
              <a:buNone/>
            </a:pPr>
            <a:r>
              <a:rPr lang="it-IT" u="sng" dirty="0"/>
              <a:t>Total energy </a:t>
            </a:r>
            <a:r>
              <a:rPr lang="it-IT" u="sng" dirty="0" err="1"/>
              <a:t>error</a:t>
            </a:r>
            <a:r>
              <a:rPr lang="it-IT" u="sng" dirty="0"/>
              <a:t>:</a:t>
            </a:r>
          </a:p>
          <a:p>
            <a:endParaRPr lang="it-IT" dirty="0"/>
          </a:p>
          <a:p>
            <a:endParaRPr lang="it-IT" dirty="0"/>
          </a:p>
        </p:txBody>
      </p:sp>
      <p:sp>
        <p:nvSpPr>
          <p:cNvPr id="4" name="Slide Number Placeholder 3">
            <a:extLst>
              <a:ext uri="{FF2B5EF4-FFF2-40B4-BE49-F238E27FC236}">
                <a16:creationId xmlns:a16="http://schemas.microsoft.com/office/drawing/2014/main" id="{DCA891BD-045E-B1C3-454C-CF7638D5B2D3}"/>
              </a:ext>
            </a:extLst>
          </p:cNvPr>
          <p:cNvSpPr>
            <a:spLocks noGrp="1"/>
          </p:cNvSpPr>
          <p:nvPr>
            <p:ph type="sldNum" sz="quarter" idx="11"/>
          </p:nvPr>
        </p:nvSpPr>
        <p:spPr/>
        <p:txBody>
          <a:bodyPr/>
          <a:lstStyle/>
          <a:p>
            <a:fld id="{103EA872-A674-449B-A120-B97244F8E91D}" type="slidenum">
              <a:rPr lang="en-GB" smtClean="0"/>
              <a:pPr/>
              <a:t>7</a:t>
            </a:fld>
            <a:endParaRPr lang="en-GB"/>
          </a:p>
        </p:txBody>
      </p:sp>
      <p:pic>
        <p:nvPicPr>
          <p:cNvPr id="5" name="Picture 6">
            <a:extLst>
              <a:ext uri="{FF2B5EF4-FFF2-40B4-BE49-F238E27FC236}">
                <a16:creationId xmlns:a16="http://schemas.microsoft.com/office/drawing/2014/main" id="{3F70F515-408D-CAC8-CD87-2872C35CBD50}"/>
              </a:ext>
            </a:extLst>
          </p:cNvPr>
          <p:cNvPicPr>
            <a:picLocks noChangeAspect="1"/>
          </p:cNvPicPr>
          <p:nvPr/>
        </p:nvPicPr>
        <p:blipFill>
          <a:blip r:embed="rId3"/>
          <a:stretch>
            <a:fillRect/>
          </a:stretch>
        </p:blipFill>
        <p:spPr>
          <a:xfrm>
            <a:off x="1774726" y="2619771"/>
            <a:ext cx="2590820" cy="438440"/>
          </a:xfrm>
          <a:prstGeom prst="rect">
            <a:avLst/>
          </a:prstGeom>
        </p:spPr>
      </p:pic>
      <p:pic>
        <p:nvPicPr>
          <p:cNvPr id="6" name="Picture 7">
            <a:extLst>
              <a:ext uri="{FF2B5EF4-FFF2-40B4-BE49-F238E27FC236}">
                <a16:creationId xmlns:a16="http://schemas.microsoft.com/office/drawing/2014/main" id="{E09B7257-67E9-770F-74AA-337F145CC6CE}"/>
              </a:ext>
            </a:extLst>
          </p:cNvPr>
          <p:cNvPicPr>
            <a:picLocks noChangeAspect="1"/>
          </p:cNvPicPr>
          <p:nvPr/>
        </p:nvPicPr>
        <p:blipFill>
          <a:blip r:embed="rId4"/>
          <a:stretch>
            <a:fillRect/>
          </a:stretch>
        </p:blipFill>
        <p:spPr>
          <a:xfrm>
            <a:off x="1774726" y="3918541"/>
            <a:ext cx="2631455" cy="349870"/>
          </a:xfrm>
          <a:prstGeom prst="rect">
            <a:avLst/>
          </a:prstGeom>
        </p:spPr>
      </p:pic>
      <p:pic>
        <p:nvPicPr>
          <p:cNvPr id="7" name="Picture 8">
            <a:extLst>
              <a:ext uri="{FF2B5EF4-FFF2-40B4-BE49-F238E27FC236}">
                <a16:creationId xmlns:a16="http://schemas.microsoft.com/office/drawing/2014/main" id="{F886A85D-83CE-5E66-8A5A-564F6F14FADE}"/>
              </a:ext>
            </a:extLst>
          </p:cNvPr>
          <p:cNvPicPr>
            <a:picLocks noChangeAspect="1"/>
          </p:cNvPicPr>
          <p:nvPr/>
        </p:nvPicPr>
        <p:blipFill>
          <a:blip r:embed="rId5"/>
          <a:stretch>
            <a:fillRect/>
          </a:stretch>
        </p:blipFill>
        <p:spPr>
          <a:xfrm>
            <a:off x="1774726" y="5104587"/>
            <a:ext cx="4319871" cy="377009"/>
          </a:xfrm>
          <a:prstGeom prst="rect">
            <a:avLst/>
          </a:prstGeom>
        </p:spPr>
      </p:pic>
      <p:pic>
        <p:nvPicPr>
          <p:cNvPr id="10" name="Picture 10" descr="Diagram&#10;&#10;Description automatically generated">
            <a:extLst>
              <a:ext uri="{FF2B5EF4-FFF2-40B4-BE49-F238E27FC236}">
                <a16:creationId xmlns:a16="http://schemas.microsoft.com/office/drawing/2014/main" id="{7FD76785-4D4F-4CF1-41A5-FED3FE0A635D}"/>
              </a:ext>
            </a:extLst>
          </p:cNvPr>
          <p:cNvPicPr>
            <a:picLocks noChangeAspect="1"/>
          </p:cNvPicPr>
          <p:nvPr/>
        </p:nvPicPr>
        <p:blipFill>
          <a:blip r:embed="rId6"/>
          <a:stretch>
            <a:fillRect/>
          </a:stretch>
        </p:blipFill>
        <p:spPr>
          <a:xfrm>
            <a:off x="6466316" y="1632908"/>
            <a:ext cx="4726215" cy="4135854"/>
          </a:xfrm>
          <a:prstGeom prst="rect">
            <a:avLst/>
          </a:prstGeom>
        </p:spPr>
      </p:pic>
      <p:sp>
        <p:nvSpPr>
          <p:cNvPr id="11" name="TextBox 10">
            <a:extLst>
              <a:ext uri="{FF2B5EF4-FFF2-40B4-BE49-F238E27FC236}">
                <a16:creationId xmlns:a16="http://schemas.microsoft.com/office/drawing/2014/main" id="{A02222EA-D860-5D72-E05D-3C51825BF73E}"/>
              </a:ext>
            </a:extLst>
          </p:cNvPr>
          <p:cNvSpPr txBox="1"/>
          <p:nvPr/>
        </p:nvSpPr>
        <p:spPr>
          <a:xfrm>
            <a:off x="6925893" y="6077900"/>
            <a:ext cx="4493176"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a:latin typeface="Verdana"/>
                <a:ea typeface="Verdana"/>
              </a:rPr>
              <a:t>Sim E, Song S, Burke K. Quantifying Density Errors in DFT. J Phys Chem Lett. 2018 Nov 15;9(22):6385-6392. </a:t>
            </a:r>
            <a:r>
              <a:rPr lang="en-US" sz="1000" err="1">
                <a:latin typeface="Verdana"/>
                <a:ea typeface="Verdana"/>
              </a:rPr>
              <a:t>doi</a:t>
            </a:r>
            <a:r>
              <a:rPr lang="en-US" sz="1000">
                <a:latin typeface="Verdana"/>
                <a:ea typeface="Verdana"/>
              </a:rPr>
              <a:t>: 10.1021/acs.jpclett.8b02855. </a:t>
            </a:r>
            <a:r>
              <a:rPr lang="en-US" sz="1000" err="1">
                <a:latin typeface="Verdana"/>
                <a:ea typeface="Verdana"/>
              </a:rPr>
              <a:t>Epub</a:t>
            </a:r>
            <a:r>
              <a:rPr lang="en-US" sz="1000">
                <a:latin typeface="Verdana"/>
                <a:ea typeface="Verdana"/>
              </a:rPr>
              <a:t> 2018 Oct 25. PMID: 30335392.</a:t>
            </a:r>
            <a:endParaRPr lang="en-US" sz="1000"/>
          </a:p>
        </p:txBody>
      </p:sp>
      <p:sp>
        <p:nvSpPr>
          <p:cNvPr id="2" name="Title 1">
            <a:extLst>
              <a:ext uri="{FF2B5EF4-FFF2-40B4-BE49-F238E27FC236}">
                <a16:creationId xmlns:a16="http://schemas.microsoft.com/office/drawing/2014/main" id="{C35191AA-8EE4-33A2-53EA-12E1C7AD842A}"/>
              </a:ext>
            </a:extLst>
          </p:cNvPr>
          <p:cNvSpPr>
            <a:spLocks noGrp="1"/>
          </p:cNvSpPr>
          <p:nvPr>
            <p:ph type="title"/>
          </p:nvPr>
        </p:nvSpPr>
        <p:spPr>
          <a:xfrm>
            <a:off x="1378860" y="478463"/>
            <a:ext cx="6706987" cy="999876"/>
          </a:xfrm>
        </p:spPr>
        <p:txBody>
          <a:bodyPr/>
          <a:lstStyle/>
          <a:p>
            <a:pPr algn="ctr"/>
            <a:r>
              <a:rPr lang="it-IT" dirty="0" err="1">
                <a:latin typeface="Aharoni" panose="02010803020104030203" pitchFamily="2" charset="-79"/>
                <a:cs typeface="Aharoni" panose="02010803020104030203" pitchFamily="2" charset="-79"/>
              </a:rPr>
              <a:t>Error</a:t>
            </a:r>
            <a:r>
              <a:rPr lang="it-IT" dirty="0">
                <a:latin typeface="Aharoni" panose="02010803020104030203" pitchFamily="2" charset="-79"/>
                <a:cs typeface="Aharoni" panose="02010803020104030203" pitchFamily="2" charset="-79"/>
              </a:rPr>
              <a:t> Analysis (</a:t>
            </a:r>
            <a:r>
              <a:rPr lang="it-IT" dirty="0" err="1">
                <a:latin typeface="Aharoni" panose="02010803020104030203" pitchFamily="2" charset="-79"/>
                <a:cs typeface="Aharoni" panose="02010803020104030203" pitchFamily="2" charset="-79"/>
              </a:rPr>
              <a:t>Quantification</a:t>
            </a:r>
            <a:r>
              <a:rPr lang="it-IT" dirty="0">
                <a:latin typeface="Aharoni" panose="02010803020104030203" pitchFamily="2" charset="-79"/>
                <a:cs typeface="Aharoni" panose="02010803020104030203" pitchFamily="2" charset="-79"/>
              </a:rPr>
              <a:t> tool)</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406790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E8DE5-AAF5-96F6-CE2F-8A6331A5CE79}"/>
              </a:ext>
            </a:extLst>
          </p:cNvPr>
          <p:cNvSpPr>
            <a:spLocks noGrp="1"/>
          </p:cNvSpPr>
          <p:nvPr>
            <p:ph type="title"/>
          </p:nvPr>
        </p:nvSpPr>
        <p:spPr>
          <a:xfrm>
            <a:off x="4292790" y="430618"/>
            <a:ext cx="9312374" cy="972716"/>
          </a:xfrm>
        </p:spPr>
        <p:txBody>
          <a:bodyPr wrap="square" anchor="b">
            <a:normAutofit/>
          </a:bodyPr>
          <a:lstStyle/>
          <a:p>
            <a:r>
              <a:rPr lang="it-IT" dirty="0" err="1">
                <a:latin typeface="Aharoni" panose="02010803020104030203" pitchFamily="2" charset="-79"/>
                <a:cs typeface="Aharoni" panose="02010803020104030203" pitchFamily="2" charset="-79"/>
              </a:rPr>
              <a:t>Drawing</a:t>
            </a:r>
            <a:r>
              <a:rPr lang="it-IT" dirty="0">
                <a:latin typeface="Aharoni" panose="02010803020104030203" pitchFamily="2" charset="-79"/>
                <a:cs typeface="Aharoni" panose="02010803020104030203" pitchFamily="2" charset="-79"/>
              </a:rPr>
              <a:t> Time!</a:t>
            </a:r>
            <a:endParaRPr lang="en-GB" dirty="0">
              <a:latin typeface="Aharoni" panose="02010803020104030203" pitchFamily="2" charset="-79"/>
              <a:cs typeface="Aharoni" panose="02010803020104030203" pitchFamily="2" charset="-79"/>
            </a:endParaRPr>
          </a:p>
        </p:txBody>
      </p:sp>
      <p:pic>
        <p:nvPicPr>
          <p:cNvPr id="1026" name="Picture 2" descr="Meet Dogvinci, The Painting Dog That Sells His Art For Good Money | Bored  Panda">
            <a:extLst>
              <a:ext uri="{FF2B5EF4-FFF2-40B4-BE49-F238E27FC236}">
                <a16:creationId xmlns:a16="http://schemas.microsoft.com/office/drawing/2014/main" id="{AEB9A71D-1C7E-72C4-2244-B1ABC71C0C2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580360" y="1625043"/>
            <a:ext cx="4193295" cy="4545578"/>
          </a:xfrm>
          <a:prstGeom prst="rect">
            <a:avLst/>
          </a:prstGeom>
          <a:solidFill>
            <a:srgbClr val="FFFFFF"/>
          </a:solidFill>
        </p:spPr>
      </p:pic>
      <p:sp>
        <p:nvSpPr>
          <p:cNvPr id="4" name="Slide Number Placeholder 3">
            <a:extLst>
              <a:ext uri="{FF2B5EF4-FFF2-40B4-BE49-F238E27FC236}">
                <a16:creationId xmlns:a16="http://schemas.microsoft.com/office/drawing/2014/main" id="{20B7568D-56CC-7492-1DBD-6229C7793C54}"/>
              </a:ext>
            </a:extLst>
          </p:cNvPr>
          <p:cNvSpPr>
            <a:spLocks noGrp="1"/>
          </p:cNvSpPr>
          <p:nvPr>
            <p:ph type="sldNum" sz="quarter" idx="11"/>
          </p:nvPr>
        </p:nvSpPr>
        <p:spPr>
          <a:xfrm>
            <a:off x="11506450" y="6541200"/>
            <a:ext cx="432600" cy="316800"/>
          </a:xfrm>
        </p:spPr>
        <p:txBody>
          <a:bodyPr anchor="ctr">
            <a:normAutofit/>
          </a:bodyPr>
          <a:lstStyle/>
          <a:p>
            <a:fld id="{103EA872-A674-449B-A120-B97244F8E91D}" type="slidenum">
              <a:rPr lang="en-GB" smtClean="0"/>
              <a:pPr/>
              <a:t>8</a:t>
            </a:fld>
            <a:endParaRPr lang="en-GB"/>
          </a:p>
        </p:txBody>
      </p:sp>
    </p:spTree>
    <p:extLst>
      <p:ext uri="{BB962C8B-B14F-4D97-AF65-F5344CB8AC3E}">
        <p14:creationId xmlns:p14="http://schemas.microsoft.com/office/powerpoint/2010/main" val="1627243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ssignment Video">
            <a:hlinkClick r:id="" action="ppaction://media"/>
            <a:extLst>
              <a:ext uri="{FF2B5EF4-FFF2-40B4-BE49-F238E27FC236}">
                <a16:creationId xmlns:a16="http://schemas.microsoft.com/office/drawing/2014/main" id="{D905D3E0-5FEF-0CEB-DA19-69FB259BBE4B}"/>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t="1956" b="4281"/>
          <a:stretch/>
        </p:blipFill>
        <p:spPr>
          <a:xfrm>
            <a:off x="20" y="10"/>
            <a:ext cx="12190393" cy="6857990"/>
          </a:xfrm>
          <a:noFill/>
        </p:spPr>
      </p:pic>
      <p:sp>
        <p:nvSpPr>
          <p:cNvPr id="4" name="Slide Number Placeholder 3" hidden="1">
            <a:extLst>
              <a:ext uri="{FF2B5EF4-FFF2-40B4-BE49-F238E27FC236}">
                <a16:creationId xmlns:a16="http://schemas.microsoft.com/office/drawing/2014/main" id="{CFD30617-97B5-A2CA-6B6D-C267BE62C7CB}"/>
              </a:ext>
            </a:extLst>
          </p:cNvPr>
          <p:cNvSpPr>
            <a:spLocks noGrp="1"/>
          </p:cNvSpPr>
          <p:nvPr>
            <p:ph type="sldNum" sz="quarter" idx="11"/>
          </p:nvPr>
        </p:nvSpPr>
        <p:spPr/>
        <p:txBody>
          <a:bodyPr/>
          <a:lstStyle/>
          <a:p>
            <a:fld id="{103EA872-A674-449B-A120-B97244F8E91D}" type="slidenum">
              <a:rPr lang="en-GB" smtClean="0"/>
              <a:pPr/>
              <a:t>9</a:t>
            </a:fld>
            <a:endParaRPr lang="en-GB"/>
          </a:p>
        </p:txBody>
      </p:sp>
    </p:spTree>
    <p:extLst>
      <p:ext uri="{BB962C8B-B14F-4D97-AF65-F5344CB8AC3E}">
        <p14:creationId xmlns:p14="http://schemas.microsoft.com/office/powerpoint/2010/main" val="44599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8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ags/tag2.xml><?xml version="1.0" encoding="utf-8"?>
<p:tagLst xmlns:a="http://schemas.openxmlformats.org/drawingml/2006/main" xmlns:r="http://schemas.openxmlformats.org/officeDocument/2006/relationships" xmlns:p="http://schemas.openxmlformats.org/presentationml/2006/main">
  <p:tag name="SHAPE_LOCKS" val="0"/>
</p:tagLst>
</file>

<file path=ppt/tags/tag3.xml><?xml version="1.0" encoding="utf-8"?>
<p:tagLst xmlns:a="http://schemas.openxmlformats.org/drawingml/2006/main" xmlns:r="http://schemas.openxmlformats.org/officeDocument/2006/relationships" xmlns:p="http://schemas.openxmlformats.org/presentationml/2006/main">
  <p:tag name="SHAPE_LOCKS" val="0"/>
</p:tagLst>
</file>

<file path=ppt/tags/tag4.xml><?xml version="1.0" encoding="utf-8"?>
<p:tagLst xmlns:a="http://schemas.openxmlformats.org/drawingml/2006/main" xmlns:r="http://schemas.openxmlformats.org/officeDocument/2006/relationships" xmlns:p="http://schemas.openxmlformats.org/presentationml/2006/main">
  <p:tag name="SHAPE_LOCKS" val="0"/>
</p:tagLst>
</file>

<file path=ppt/tags/tag5.xml><?xml version="1.0" encoding="utf-8"?>
<p:tagLst xmlns:a="http://schemas.openxmlformats.org/drawingml/2006/main" xmlns:r="http://schemas.openxmlformats.org/officeDocument/2006/relationships" xmlns:p="http://schemas.openxmlformats.org/presentationml/2006/main">
  <p:tag name="SHAPE_LOCKS" val="0"/>
</p:tagLst>
</file>

<file path=ppt/theme/theme1.xml><?xml version="1.0" encoding="utf-8"?>
<a:theme xmlns:a="http://schemas.openxmlformats.org/drawingml/2006/main" name="Blank">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1 DTU Template.potx" id="{DCBB0D47-5BC6-435C-9126-D3D343B0B928}" vid="{2DC669D5-2566-4482-AB47-A5699F5A435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10.xml><?xml version="1.0" encoding="utf-8"?>
<TemplafyTemplateConfiguration><![CDATA[{"elementsMetadata":[{"type":"shape","id":"d83eb329-6f3f-4e84-875b-22890cbe52b3","elementConfiguration":{"binding":"UserProfile.Offices.Workarea_{{DocumentLanguage}}","disableUpdates":false,"type":"text"}},{"type":"shape","id":"1167196c-97e0-471a-8609-9a271d794e0e","elementConfiguration":{"format":"{{DateFormats.GeneralDate}}","binding":"Form.Date","disableUpdates":false,"type":"date"}},{"type":"shape","id":"93183b9a-a0f4-4d9a-800c-5911d85eba2f","elementConfiguration":{"binding":"Form.PresentationTitle","disableUpdates":false,"type":"text"}}],"transformationConfigurations":[{"language":"{{DocumentLanguage}}","disableUpdates":false,"type":"proofingLanguage"}],"templateName":"","templateDescription":"","enableDocumentContentUpdater":true,"version":"1.2"}]]></TemplafyTemplateConfiguration>
</file>

<file path=customXml/item11.xml><?xml version="1.0" encoding="utf-8"?>
<TemplafyFormConfiguration><![CDATA[{"formFields":[{"required":false,"helpTexts":{"prefix":"","postfix":""},"spacing":{},"type":"datePicker","name":"Date","label":"Date","fullyQualifiedName":"Date"},{"required":false,"placeholder":"","lines":0,"helpTexts":{"prefix":"","postfix":""},"spacing":{},"type":"textBox","name":"PresentationTitle","label":"Presentation title","fullyQualifiedName":"PresentationTitle"}],"formDataEntries":[{"name":"Date","value":"MXo2jYcE9jqin+KCP9w91A=="}]}]]></TemplafyFormConfiguration>
</file>

<file path=customXml/item2.xml><?xml version="1.0" encoding="utf-8"?>
<ct:contentTypeSchema xmlns:ct="http://schemas.microsoft.com/office/2006/metadata/contentType" xmlns:ma="http://schemas.microsoft.com/office/2006/metadata/properties/metaAttributes" ct:_="" ma:_="" ma:contentTypeName="Dokument" ma:contentTypeID="0x0101003E20F76FFEE7894289C90D926FE777A6" ma:contentTypeVersion="2" ma:contentTypeDescription="Opret et nyt dokument." ma:contentTypeScope="" ma:versionID="ca2658ef1226ee498f4e872cb5c18632">
  <xsd:schema xmlns:xsd="http://www.w3.org/2001/XMLSchema" xmlns:xs="http://www.w3.org/2001/XMLSchema" xmlns:p="http://schemas.microsoft.com/office/2006/metadata/properties" xmlns:ns2="3587d190-49d4-4ef4-b341-c7af0dea1b21" targetNamespace="http://schemas.microsoft.com/office/2006/metadata/properties" ma:root="true" ma:fieldsID="3365881ffdb69aa05848c9b7ad60c898" ns2:_="">
    <xsd:import namespace="3587d190-49d4-4ef4-b341-c7af0dea1b2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87d190-49d4-4ef4-b341-c7af0dea1b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TemplafySlideFormConfiguration><![CDATA[{"formFields":[],"formDataEntries":[]}]]></TemplafySlideFormConfiguration>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TemplafySlideFormConfiguration><![CDATA[{"formFields":[],"formDataEntries":[]}]]></TemplafySlideFormConfiguration>
</file>

<file path=customXml/item6.xml><?xml version="1.0" encoding="utf-8"?>
<TemplafySlideFormConfiguration><![CDATA[{"formFields":[],"formDataEntries":[]}]]></TemplafySlideFormConfiguration>
</file>

<file path=customXml/item7.xml><?xml version="1.0" encoding="utf-8"?>
<TemplafySlideTemplateConfiguration><![CDATA[{"documentContentValidatorConfiguration":{"enableDocumentContentValidator":false,"documentContentValidatorVersion":0},"elementsMetadata":[],"slideId":"636957680393408391","enableDocumentContentUpdater":true,"version":"1.2"}]]></TemplafySlideTemplateConfiguration>
</file>

<file path=customXml/item8.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9.xml><?xml version="1.0" encoding="utf-8"?>
<TemplafySlideTemplateConfiguration><![CDATA[{"documentContentValidatorConfiguration":{"enableDocumentContentValidator":false,"documentContentValidatorVersion":0},"elementsMetadata":[],"slideId":"636957680393236694","enableDocumentContentUpdater":true,"version":"1.2"}]]></TemplafySlideTemplateConfiguration>
</file>

<file path=customXml/itemProps1.xml><?xml version="1.0" encoding="utf-8"?>
<ds:datastoreItem xmlns:ds="http://schemas.openxmlformats.org/officeDocument/2006/customXml" ds:itemID="{9B5D2B20-8622-411E-9A4A-D4A72E9605AF}">
  <ds:schemaRefs>
    <ds:schemaRef ds:uri="http://schemas.microsoft.com/office/2006/metadata/properties"/>
    <ds:schemaRef ds:uri="http://schemas.microsoft.com/office/infopath/2007/PartnerControls"/>
  </ds:schemaRefs>
</ds:datastoreItem>
</file>

<file path=customXml/itemProps10.xml><?xml version="1.0" encoding="utf-8"?>
<ds:datastoreItem xmlns:ds="http://schemas.openxmlformats.org/officeDocument/2006/customXml" ds:itemID="{1334258C-C3E7-4029-A615-C886A240FB15}">
  <ds:schemaRefs/>
</ds:datastoreItem>
</file>

<file path=customXml/itemProps11.xml><?xml version="1.0" encoding="utf-8"?>
<ds:datastoreItem xmlns:ds="http://schemas.openxmlformats.org/officeDocument/2006/customXml" ds:itemID="{43763224-B85A-4B53-A86A-261D26A71C30}">
  <ds:schemaRefs/>
</ds:datastoreItem>
</file>

<file path=customXml/itemProps2.xml><?xml version="1.0" encoding="utf-8"?>
<ds:datastoreItem xmlns:ds="http://schemas.openxmlformats.org/officeDocument/2006/customXml" ds:itemID="{3A81B738-1372-424D-9798-AC8D96AC888F}">
  <ds:schemaRefs>
    <ds:schemaRef ds:uri="3587d190-49d4-4ef4-b341-c7af0dea1b2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587AFF5-BFB0-40A3-85CA-ADEED7540807}">
  <ds:schemaRefs/>
</ds:datastoreItem>
</file>

<file path=customXml/itemProps4.xml><?xml version="1.0" encoding="utf-8"?>
<ds:datastoreItem xmlns:ds="http://schemas.openxmlformats.org/officeDocument/2006/customXml" ds:itemID="{620EF16B-048A-4A5D-9C4F-23781A20C9D6}">
  <ds:schemaRefs>
    <ds:schemaRef ds:uri="http://schemas.microsoft.com/sharepoint/v3/contenttype/forms"/>
  </ds:schemaRefs>
</ds:datastoreItem>
</file>

<file path=customXml/itemProps5.xml><?xml version="1.0" encoding="utf-8"?>
<ds:datastoreItem xmlns:ds="http://schemas.openxmlformats.org/officeDocument/2006/customXml" ds:itemID="{1680B9DC-2D51-4402-BB2C-B8DE0C5AC522}">
  <ds:schemaRefs/>
</ds:datastoreItem>
</file>

<file path=customXml/itemProps6.xml><?xml version="1.0" encoding="utf-8"?>
<ds:datastoreItem xmlns:ds="http://schemas.openxmlformats.org/officeDocument/2006/customXml" ds:itemID="{5DEE4BEE-00BA-4E32-BD26-AF535B50AC95}">
  <ds:schemaRefs/>
</ds:datastoreItem>
</file>

<file path=customXml/itemProps7.xml><?xml version="1.0" encoding="utf-8"?>
<ds:datastoreItem xmlns:ds="http://schemas.openxmlformats.org/officeDocument/2006/customXml" ds:itemID="{CA9FC985-930B-40D4-827F-9FAC5D35EA8C}">
  <ds:schemaRefs/>
</ds:datastoreItem>
</file>

<file path=customXml/itemProps8.xml><?xml version="1.0" encoding="utf-8"?>
<ds:datastoreItem xmlns:ds="http://schemas.openxmlformats.org/officeDocument/2006/customXml" ds:itemID="{6B8AD017-B053-4E30-93B9-B28A44CEC3A4}">
  <ds:schemaRefs/>
</ds:datastoreItem>
</file>

<file path=customXml/itemProps9.xml><?xml version="1.0" encoding="utf-8"?>
<ds:datastoreItem xmlns:ds="http://schemas.openxmlformats.org/officeDocument/2006/customXml" ds:itemID="{D27AE696-61B6-4B19-9CED-6F2A3F244FE3}">
  <ds:schemaRefs/>
</ds:datastoreItem>
</file>

<file path=docProps/app.xml><?xml version="1.0" encoding="utf-8"?>
<Properties xmlns="http://schemas.openxmlformats.org/officeDocument/2006/extended-properties" xmlns:vt="http://schemas.openxmlformats.org/officeDocument/2006/docPropsVTypes">
  <Template>1 DTU Template</Template>
  <TotalTime>50</TotalTime>
  <Words>2719</Words>
  <Application>Microsoft Office PowerPoint</Application>
  <PresentationFormat>Custom</PresentationFormat>
  <Paragraphs>203</Paragraphs>
  <Slides>19</Slides>
  <Notes>18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Aharoni</vt:lpstr>
      <vt:lpstr>Arial</vt:lpstr>
      <vt:lpstr>Calibri</vt:lpstr>
      <vt:lpstr>Cambria Math</vt:lpstr>
      <vt:lpstr>Verdana</vt:lpstr>
      <vt:lpstr>Blank</vt:lpstr>
      <vt:lpstr>The Importance of Being Inconsistent</vt:lpstr>
      <vt:lpstr>Outline</vt:lpstr>
      <vt:lpstr>Introduction</vt:lpstr>
      <vt:lpstr>Hartree-Fock DFT</vt:lpstr>
      <vt:lpstr>Kohn-Sham DFT </vt:lpstr>
      <vt:lpstr>Potentials </vt:lpstr>
      <vt:lpstr>Error Analysis (Quantification tool)</vt:lpstr>
      <vt:lpstr>Drawing Time!</vt:lpstr>
      <vt:lpstr>PowerPoint Presentation</vt:lpstr>
      <vt:lpstr>Importance of Error Analysis</vt:lpstr>
      <vt:lpstr>Self-consistency</vt:lpstr>
      <vt:lpstr>Oh no! What are we going to do now? </vt:lpstr>
      <vt:lpstr>Inconsistency</vt:lpstr>
      <vt:lpstr>Abnormal vs normal systems</vt:lpstr>
      <vt:lpstr>Partition density functional theory </vt:lpstr>
      <vt:lpstr>Visual representation of PDFT</vt:lpstr>
      <vt:lpstr>PowerPoint Presentation</vt:lpstr>
      <vt:lpstr>Binding Curves​</vt:lpstr>
      <vt:lpstr>Conclusions</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DTU</dc:creator>
  <cp:lastModifiedBy>Nikolas Vitaliti</cp:lastModifiedBy>
  <cp:revision>7</cp:revision>
  <dcterms:created xsi:type="dcterms:W3CDTF">2017-07-31T08:31:56Z</dcterms:created>
  <dcterms:modified xsi:type="dcterms:W3CDTF">2023-02-11T09:04:54Z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638011863668052109</vt:lpwstr>
  </property>
  <property fmtid="{D5CDD505-2E9C-101B-9397-08002B2CF9AE}" pid="6" name="TemplafyLanguageCode">
    <vt:lpwstr>en-GB</vt:lpwstr>
  </property>
  <property fmtid="{D5CDD505-2E9C-101B-9397-08002B2CF9AE}" pid="7" name="ContentTypeId">
    <vt:lpwstr>0x0101003E20F76FFEE7894289C90D926FE777A6</vt:lpwstr>
  </property>
</Properties>
</file>

<file path=docProps/thumbnail.jpeg>
</file>